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394" r:id="rId2"/>
    <p:sldId id="260" r:id="rId3"/>
    <p:sldId id="278" r:id="rId4"/>
    <p:sldId id="279" r:id="rId5"/>
    <p:sldId id="289" r:id="rId6"/>
    <p:sldId id="311" r:id="rId7"/>
    <p:sldId id="312" r:id="rId8"/>
    <p:sldId id="314" r:id="rId9"/>
    <p:sldId id="335" r:id="rId10"/>
    <p:sldId id="313" r:id="rId11"/>
    <p:sldId id="377" r:id="rId12"/>
    <p:sldId id="373" r:id="rId13"/>
    <p:sldId id="371" r:id="rId14"/>
    <p:sldId id="380" r:id="rId15"/>
    <p:sldId id="381" r:id="rId16"/>
    <p:sldId id="382" r:id="rId17"/>
    <p:sldId id="383" r:id="rId18"/>
    <p:sldId id="384" r:id="rId19"/>
    <p:sldId id="374" r:id="rId20"/>
    <p:sldId id="375" r:id="rId21"/>
    <p:sldId id="388" r:id="rId22"/>
    <p:sldId id="386" r:id="rId23"/>
    <p:sldId id="360" r:id="rId24"/>
    <p:sldId id="387" r:id="rId25"/>
    <p:sldId id="378" r:id="rId26"/>
    <p:sldId id="376" r:id="rId27"/>
    <p:sldId id="326" r:id="rId28"/>
    <p:sldId id="347" r:id="rId29"/>
    <p:sldId id="350" r:id="rId30"/>
    <p:sldId id="357" r:id="rId31"/>
    <p:sldId id="390" r:id="rId32"/>
    <p:sldId id="389" r:id="rId33"/>
    <p:sldId id="283" r:id="rId34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0D44"/>
    <a:srgbClr val="A91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80224" autoAdjust="0"/>
  </p:normalViewPr>
  <p:slideViewPr>
    <p:cSldViewPr>
      <p:cViewPr>
        <p:scale>
          <a:sx n="91" d="100"/>
          <a:sy n="91" d="100"/>
        </p:scale>
        <p:origin x="-552" y="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0CBFD-90DF-4E92-BCF1-A9FEB78A7817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A84C00-6686-4209-BCD4-D0C5C0698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78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6440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79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68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404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835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225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26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821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183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042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A84C00-6686-4209-BCD4-D0C5C069857F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81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 descr="C:\Users\777\Downloads\detskij-sad-kolokolchik-347_2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152578">
            <a:off x="185132" y="185132"/>
            <a:ext cx="1152128" cy="1152128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64729" y="4370288"/>
            <a:ext cx="3479271" cy="24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  <p:pic>
        <p:nvPicPr>
          <p:cNvPr id="6" name="Picture 3" descr="C:\Users\777\Downloads\detskij-sad-kolokolchik-347_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713152">
            <a:off x="7441572" y="393916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5" descr="C:\Users\777\Pictures\0_9572b_50efe776_XL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229200"/>
            <a:ext cx="1128505" cy="12897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41784" y="260648"/>
            <a:ext cx="8460432" cy="6336704"/>
          </a:xfrm>
          <a:prstGeom prst="roundRect">
            <a:avLst/>
          </a:prstGeom>
          <a:solidFill>
            <a:schemeClr val="accent3">
              <a:lumMod val="20000"/>
              <a:lumOff val="80000"/>
              <a:alpha val="97000"/>
            </a:schemeClr>
          </a:solidFill>
          <a:ln w="3810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029510" y="6550223"/>
            <a:ext cx="21144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u="none" dirty="0" err="1" smtClean="0">
                <a:solidFill>
                  <a:schemeClr val="bg1">
                    <a:lumMod val="50000"/>
                  </a:schemeClr>
                </a:solidFill>
              </a:rPr>
              <a:t>naduhkadunaeva@mail.ru</a:t>
            </a:r>
            <a:endParaRPr lang="ru-RU" sz="1400" u="none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ndia.ru/text/category/kalendarnie_plani/" TargetMode="External"/><Relationship Id="rId2" Type="http://schemas.openxmlformats.org/officeDocument/2006/relationships/hyperlink" Target="http://www.pandia.ru/text/category/kontrolmznie_raboti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jpeg"/><Relationship Id="rId10" Type="http://schemas.openxmlformats.org/officeDocument/2006/relationships/image" Target="../media/image45.pn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ds05.infourok.ru/uploads/ex/06bc/0007f5fb-111c8cb6/hello_html_m6e416c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50" y="2893419"/>
            <a:ext cx="8837918" cy="384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39752" y="5805264"/>
            <a:ext cx="6480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Руководитель: </a:t>
            </a:r>
            <a:r>
              <a:rPr lang="ru-RU" sz="2800" b="1" dirty="0" err="1">
                <a:solidFill>
                  <a:srgbClr val="FF0000"/>
                </a:solidFill>
              </a:rPr>
              <a:t>Кульчикова</a:t>
            </a:r>
            <a:r>
              <a:rPr lang="ru-RU" sz="2800" b="1" dirty="0">
                <a:solidFill>
                  <a:srgbClr val="FF0000"/>
                </a:solidFill>
              </a:rPr>
              <a:t> М.Т.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Picture 2" descr="https://ds01.infourok.ru/uploads/ex/11a9/000086d8-a9a328bb/640/img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-187" r="8925" b="187"/>
          <a:stretch/>
        </p:blipFill>
        <p:spPr bwMode="auto">
          <a:xfrm rot="-120000">
            <a:off x="71996" y="116175"/>
            <a:ext cx="5004642" cy="343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ds01.infourok.ru/uploads/ex/11a9/000086d8-a9a328bb/img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7" t="6743"/>
          <a:stretch/>
        </p:blipFill>
        <p:spPr bwMode="auto">
          <a:xfrm rot="180000">
            <a:off x="4991915" y="139953"/>
            <a:ext cx="4148769" cy="341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764705"/>
            <a:ext cx="7128792" cy="563231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Заседание № 2       12.11.2019г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Тема 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 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Пути повышения профессиональной компетентности учителей русского языка и литературы. Адаптация пятиклассников».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Цель: 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использование  наиболее эффективных технологий преподавания, разнообразные вариативные подходы для успешного обучения и воспитания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Повестка:</a:t>
            </a:r>
            <a:endParaRPr lang="ru-RU" sz="2000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Calibri" pitchFamily="34" charset="0"/>
              </a:rPr>
              <a:t>1.Анализ итогов 1 четверти.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  <a:cs typeface="Calibri" pitchFamily="34" charset="0"/>
              </a:rPr>
              <a:t>2. График подготовки к муниципальной олимпиаде.</a:t>
            </a:r>
            <a:endParaRPr lang="ru-RU" b="1" i="1" dirty="0">
              <a:solidFill>
                <a:srgbClr val="0070C0"/>
              </a:solidFill>
              <a:latin typeface="Arial Narrow" panose="020B0606020202030204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Calibri" pitchFamily="34" charset="0"/>
              </a:rPr>
              <a:t>.Утверждение плана предметной недели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4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. 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Адаптация учащихся 5 классов:    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 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Обмен   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мнениями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а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) контрольные работы по русскому языку; </a:t>
            </a:r>
            <a:endParaRPr lang="ru-RU" b="1" i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б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) проверка техники чтения;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) </a:t>
            </a:r>
            <a:r>
              <a:rPr lang="ru-RU" b="1" i="1" dirty="0" err="1" smtClean="0">
                <a:solidFill>
                  <a:srgbClr val="0070C0"/>
                </a:solidFill>
                <a:latin typeface="Arial Narrow" panose="020B0606020202030204" pitchFamily="34" charset="0"/>
              </a:rPr>
              <a:t>взаимопосещение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 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уроков.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5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.Подготовка </a:t>
            </a:r>
            <a:r>
              <a:rPr lang="ru-RU" b="1" i="1" dirty="0">
                <a:solidFill>
                  <a:srgbClr val="0070C0"/>
                </a:solidFill>
                <a:latin typeface="Arial Narrow" panose="020B0606020202030204" pitchFamily="34" charset="0"/>
              </a:rPr>
              <a:t>к сочинению по литературе </a:t>
            </a:r>
            <a:r>
              <a:rPr lang="ru-RU" b="1" i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.</a:t>
            </a:r>
            <a:r>
              <a:rPr lang="ru-RU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Методические </a:t>
            </a:r>
            <a:r>
              <a:rPr lang="ru-RU" b="1" i="1" dirty="0">
                <a:solidFill>
                  <a:srgbClr val="0070C0"/>
                </a:solidFill>
                <a:latin typeface="Times New Roman"/>
                <a:ea typeface="Times New Roman"/>
              </a:rPr>
              <a:t>рекомендации </a:t>
            </a:r>
            <a:r>
              <a:rPr lang="ru-RU" b="1" i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по </a:t>
            </a:r>
            <a:r>
              <a:rPr lang="ru-RU" b="1" i="1" dirty="0">
                <a:solidFill>
                  <a:srgbClr val="0070C0"/>
                </a:solidFill>
                <a:latin typeface="Times New Roman"/>
                <a:ea typeface="Times New Roman"/>
              </a:rPr>
              <a:t>проверке итогового сочинения</a:t>
            </a:r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6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.Общая 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структура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устного экзамена по русскому языку в 9классе, 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критерии оценивания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5360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Согласно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плану работы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ноябре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проводилась проверка учащихся 5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класса.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ходе проверки были проведены следующие формы работы:  посещены и проанализированы уроки русского языка 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литературы входные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hlinkClick r:id="rId2" tooltip="Контрольные работы"/>
              </a:rPr>
              <a:t>контрольные   работы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по русскому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языку; анализ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hlinkClick r:id="rId3" tooltip="Календарные планы"/>
              </a:rPr>
              <a:t>календарно-тематического планирования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работы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учителя русского языка и литературы;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анализ техники чтения .</a:t>
            </a:r>
          </a:p>
          <a:p>
            <a:pPr fontAlgn="base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Для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изучения адаптации учащихся 5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класса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 новым условиям в рамках ФГОС и определения уровня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обученности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 русскому языку  были посещены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уроки,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проверена техника чтения по литературе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Посещенные уроки показали, что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учитель создает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доброжелательную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атмосферу. Адаптация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учащихся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5- класса 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новой форме обучения на средней ступени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протекает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допустимые сроки и оптимально. Данные психологического обследования дают возможность утверждать, что большинство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пятиклассников положительно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относятся к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школе,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3%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учащихся – высокая учебная активность, 15% - средний уровень адаптации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Педагогам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рекомендовано обратить внимание на формулировку домашнего задания до звонка. Необходимо продумывать формы групповой работы, а также обращать особое внимание на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здоровьесберегающий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компонент урока</a:t>
            </a:r>
          </a:p>
        </p:txBody>
      </p:sp>
    </p:spTree>
    <p:extLst>
      <p:ext uri="{BB962C8B-B14F-4D97-AF65-F5344CB8AC3E}">
        <p14:creationId xmlns:p14="http://schemas.microsoft.com/office/powerpoint/2010/main" val="350715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88640"/>
            <a:ext cx="8136904" cy="210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solidFill>
                  <a:srgbClr val="C00000"/>
                </a:solidFill>
              </a:rPr>
              <a:t>Эдильбаева</a:t>
            </a:r>
            <a:r>
              <a:rPr lang="ru-RU" sz="1400" b="1" dirty="0" smtClean="0">
                <a:solidFill>
                  <a:srgbClr val="C00000"/>
                </a:solidFill>
              </a:rPr>
              <a:t> РА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ознакомила заданием </a:t>
            </a:r>
            <a:r>
              <a:rPr lang="ru-RU" sz="1400" dirty="0">
                <a:solidFill>
                  <a:srgbClr val="FF0000"/>
                </a:solidFill>
              </a:rPr>
              <a:t>устной части ОГЭ: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говорить, рассуждать, описывать фотографии. В 9 классе  отрабатываются  навыки говорения, умение составлять тексты разных стилей.</a:t>
            </a:r>
          </a:p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  В развитии системы универсальных учебных действий в рамках реализации ФГОС в составе личностных, регулятивных и познавательных действий особую значимость приобретают коммуникативные действия: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400" dirty="0" smtClean="0">
                <a:solidFill>
                  <a:srgbClr val="C00000"/>
                </a:solidFill>
              </a:rPr>
              <a:t>           Чтение </a:t>
            </a:r>
            <a:r>
              <a:rPr lang="ru-RU" sz="1400" dirty="0">
                <a:solidFill>
                  <a:srgbClr val="C00000"/>
                </a:solidFill>
              </a:rPr>
              <a:t>текста вслух</a:t>
            </a:r>
          </a:p>
          <a:p>
            <a:r>
              <a:rPr lang="ru-RU" sz="1400" dirty="0">
                <a:solidFill>
                  <a:srgbClr val="C00000"/>
                </a:solidFill>
              </a:rPr>
              <a:t> </a:t>
            </a:r>
            <a:r>
              <a:rPr lang="ru-RU" sz="1400" dirty="0" smtClean="0">
                <a:solidFill>
                  <a:srgbClr val="C00000"/>
                </a:solidFill>
              </a:rPr>
              <a:t>           Условный </a:t>
            </a:r>
            <a:r>
              <a:rPr lang="ru-RU" sz="1400" dirty="0">
                <a:solidFill>
                  <a:srgbClr val="C00000"/>
                </a:solidFill>
              </a:rPr>
              <a:t>диалог</a:t>
            </a:r>
          </a:p>
          <a:p>
            <a:r>
              <a:rPr lang="ru-RU" sz="1400" dirty="0" smtClean="0">
                <a:solidFill>
                  <a:srgbClr val="C00000"/>
                </a:solidFill>
              </a:rPr>
              <a:t>            Монологическое </a:t>
            </a:r>
            <a:r>
              <a:rPr lang="ru-RU" sz="1400" dirty="0">
                <a:solidFill>
                  <a:srgbClr val="C00000"/>
                </a:solidFill>
              </a:rPr>
              <a:t>высказывание.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7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7030A0"/>
                </a:solidFill>
              </a:rPr>
              <a:t>                         Подготовка </a:t>
            </a:r>
            <a:r>
              <a:rPr lang="ru-RU" sz="1400" b="1" dirty="0">
                <a:solidFill>
                  <a:srgbClr val="7030A0"/>
                </a:solidFill>
              </a:rPr>
              <a:t>к сочинению в 11 классе по литературе.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 </a:t>
            </a:r>
            <a:r>
              <a:rPr lang="ru-RU" sz="1400" dirty="0" err="1">
                <a:solidFill>
                  <a:srgbClr val="FF0000"/>
                </a:solidFill>
              </a:rPr>
              <a:t>Аджакова</a:t>
            </a:r>
            <a:r>
              <a:rPr lang="ru-RU" sz="1400" dirty="0">
                <a:solidFill>
                  <a:srgbClr val="FF0000"/>
                </a:solidFill>
              </a:rPr>
              <a:t> Ф.Я</a:t>
            </a:r>
            <a:r>
              <a:rPr lang="ru-RU" sz="1400" dirty="0">
                <a:solidFill>
                  <a:srgbClr val="7030A0"/>
                </a:solidFill>
              </a:rPr>
              <a:t>. познакомила коллег с критериями и приемами подготовки к сочинению, предлагаемыми блоками сочинений и формами работы с ними.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                          </a:t>
            </a:r>
            <a:r>
              <a:rPr lang="ru-RU" sz="1400" dirty="0" smtClean="0">
                <a:solidFill>
                  <a:srgbClr val="7030A0"/>
                </a:solidFill>
              </a:rPr>
              <a:t>          </a:t>
            </a:r>
            <a:r>
              <a:rPr lang="ru-RU" sz="1400" b="1" dirty="0" smtClean="0">
                <a:solidFill>
                  <a:srgbClr val="FF0000"/>
                </a:solidFill>
              </a:rPr>
              <a:t>Анализ </a:t>
            </a:r>
            <a:r>
              <a:rPr lang="ru-RU" sz="1400" b="1" dirty="0">
                <a:solidFill>
                  <a:srgbClr val="FF0000"/>
                </a:solidFill>
              </a:rPr>
              <a:t>результатов итогового сочинения</a:t>
            </a:r>
            <a:r>
              <a:rPr lang="ru-RU" sz="1400" dirty="0">
                <a:solidFill>
                  <a:srgbClr val="7030A0"/>
                </a:solidFill>
              </a:rPr>
              <a:t>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   </a:t>
            </a:r>
            <a:r>
              <a:rPr lang="ru-RU" sz="1400" dirty="0" smtClean="0">
                <a:solidFill>
                  <a:srgbClr val="7030A0"/>
                </a:solidFill>
              </a:rPr>
              <a:t> </a:t>
            </a:r>
            <a:r>
              <a:rPr lang="ru-RU" sz="1400" dirty="0">
                <a:solidFill>
                  <a:srgbClr val="7030A0"/>
                </a:solidFill>
              </a:rPr>
              <a:t>Работу писали 3 учащихся. Выбор тем распределился следующим образом</a:t>
            </a:r>
            <a:r>
              <a:rPr lang="ru-RU" sz="1400" dirty="0"/>
              <a:t>: </a:t>
            </a:r>
          </a:p>
          <a:p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12976"/>
            <a:ext cx="83529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</a:rPr>
              <a:t>1 </a:t>
            </a:r>
            <a:r>
              <a:rPr lang="ru-RU" sz="1400" dirty="0">
                <a:solidFill>
                  <a:srgbClr val="0070C0"/>
                </a:solidFill>
              </a:rPr>
              <a:t>Согласны ли Вы с убеждением автора романа «Война и мир», что каждый человек должен пройти свой путь духовных исканий?</a:t>
            </a:r>
          </a:p>
          <a:p>
            <a:r>
              <a:rPr lang="ru-RU" sz="1400" dirty="0">
                <a:solidFill>
                  <a:srgbClr val="0070C0"/>
                </a:solidFill>
              </a:rPr>
              <a:t>2 Как Вы понимаете известное утверждение, что главное поле битвы добра и зла – сердце человека?</a:t>
            </a:r>
          </a:p>
          <a:p>
            <a:r>
              <a:rPr lang="ru-RU" sz="1400" dirty="0">
                <a:solidFill>
                  <a:srgbClr val="0070C0"/>
                </a:solidFill>
              </a:rPr>
              <a:t>3. Считаете ли Вы смирение добродетелью?</a:t>
            </a:r>
          </a:p>
          <a:p>
            <a:r>
              <a:rPr lang="ru-RU" sz="1400" dirty="0">
                <a:solidFill>
                  <a:srgbClr val="0070C0"/>
                </a:solidFill>
              </a:rPr>
              <a:t>4. Что мешает взаимопониманию между любящими?</a:t>
            </a:r>
            <a:r>
              <a:rPr lang="ru-RU" sz="1400" dirty="0"/>
              <a:t> </a:t>
            </a:r>
          </a:p>
          <a:p>
            <a:r>
              <a:rPr lang="ru-RU" sz="1400" dirty="0"/>
              <a:t> </a:t>
            </a:r>
            <a:r>
              <a:rPr lang="ru-RU" sz="1400" dirty="0">
                <a:solidFill>
                  <a:srgbClr val="0070C0"/>
                </a:solidFill>
              </a:rPr>
              <a:t>5.Какую книгу Вы посоветовали бы прочитать тому, кто устал надеяться</a:t>
            </a:r>
            <a:r>
              <a:rPr lang="ru-RU" sz="1400" dirty="0" smtClean="0">
                <a:solidFill>
                  <a:srgbClr val="0070C0"/>
                </a:solidFill>
              </a:rPr>
              <a:t>?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725144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7030A0"/>
                </a:solidFill>
              </a:rPr>
              <a:t>По результатам проверки зачтены 3 работы.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Результаты оценивания: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1.По первому критерию «Соответствие теме» зачтено  3 работ 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2.По второму критерию «Аргументация. Привлечение литературного материала» зачтено  2 работ 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3.По третьему критерию « Композиция и логика рассуждения» зачтено 2 работы.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4.По четвертому критерию «Качество речи» зачтено 3 работы . </a:t>
            </a:r>
          </a:p>
          <a:p>
            <a:r>
              <a:rPr lang="ru-RU" sz="1400" dirty="0">
                <a:solidFill>
                  <a:srgbClr val="7030A0"/>
                </a:solidFill>
              </a:rPr>
              <a:t>5. По пятому критерию «Грамотность» зачтено работ  3.</a:t>
            </a:r>
          </a:p>
        </p:txBody>
      </p:sp>
    </p:spTree>
    <p:extLst>
      <p:ext uri="{BB962C8B-B14F-4D97-AF65-F5344CB8AC3E}">
        <p14:creationId xmlns:p14="http://schemas.microsoft.com/office/powerpoint/2010/main" val="422419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291975"/>
              </p:ext>
            </p:extLst>
          </p:nvPr>
        </p:nvGraphicFramePr>
        <p:xfrm>
          <a:off x="1043608" y="3933056"/>
          <a:ext cx="6112763" cy="1509776"/>
        </p:xfrm>
        <a:graphic>
          <a:graphicData uri="http://schemas.openxmlformats.org/drawingml/2006/table">
            <a:tbl>
              <a:tblPr firstRow="1" firstCol="1" bandRow="1"/>
              <a:tblGrid>
                <a:gridCol w="693975"/>
                <a:gridCol w="3933167"/>
                <a:gridCol w="1485621"/>
              </a:tblGrid>
              <a:tr h="1921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620688"/>
            <a:ext cx="8280920" cy="4943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Заседание </a:t>
            </a:r>
            <a:r>
              <a:rPr lang="ru-RU" sz="2400" b="1" u="sng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№ </a:t>
            </a:r>
            <a:r>
              <a:rPr lang="ru-RU" sz="24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3       20.01.2020г</a:t>
            </a:r>
            <a:endParaRPr lang="ru-RU" sz="24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sz="2400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Тема </a:t>
            </a:r>
            <a:r>
              <a:rPr lang="ru-RU" sz="2400" i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:</a:t>
            </a:r>
            <a:r>
              <a:rPr lang="ru-RU" sz="2400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 </a:t>
            </a:r>
            <a:r>
              <a:rPr lang="ru-RU" sz="24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Отчёт  по самообразованию  – индивидуальная</a:t>
            </a:r>
            <a:endParaRPr lang="ru-RU" sz="28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методическая работа </a:t>
            </a:r>
            <a:r>
              <a:rPr lang="ru-RU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учителя».</a:t>
            </a:r>
            <a:r>
              <a:rPr lang="ru-RU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ru-RU" b="1" dirty="0" smtClean="0">
              <a:solidFill>
                <a:srgbClr val="FF0000"/>
              </a:solidFill>
              <a:latin typeface="Arial Narrow" panose="020B0606020202030204" pitchFamily="34" charset="0"/>
              <a:ea typeface="Calibri" pitchFamily="34" charset="0"/>
              <a:cs typeface="Calibri" pitchFamily="34" charset="0"/>
            </a:endParaRPr>
          </a:p>
          <a:p>
            <a:pPr lvl="0">
              <a:lnSpc>
                <a:spcPct val="115000"/>
              </a:lnSpc>
              <a:spcBef>
                <a:spcPts val="150"/>
              </a:spcBef>
            </a:pPr>
            <a:endParaRPr lang="ru-RU" dirty="0" smtClean="0">
              <a:solidFill>
                <a:srgbClr val="002060"/>
              </a:solidFill>
              <a:latin typeface="Arial Narrow" panose="020B0606020202030204" pitchFamily="34" charset="0"/>
              <a:ea typeface="Calibri" pitchFamily="34" charset="0"/>
              <a:cs typeface="Calibri" pitchFamily="34" charset="0"/>
            </a:endParaRPr>
          </a:p>
          <a:p>
            <a:pPr lvl="0">
              <a:lnSpc>
                <a:spcPct val="115000"/>
              </a:lnSpc>
              <a:spcBef>
                <a:spcPts val="150"/>
              </a:spcBef>
            </a:pPr>
            <a:r>
              <a:rPr lang="ru-RU" dirty="0" smtClean="0">
                <a:solidFill>
                  <a:srgbClr val="002060"/>
                </a:solidFill>
                <a:latin typeface="Arial Narrow" panose="020B0606020202030204" pitchFamily="34" charset="0"/>
                <a:ea typeface="Calibri" pitchFamily="34" charset="0"/>
                <a:cs typeface="Calibri" pitchFamily="34" charset="0"/>
              </a:rPr>
              <a:t>1.</a:t>
            </a: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Анализ итогов </a:t>
            </a: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2</a:t>
            </a: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 четверти.</a:t>
            </a: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2.Круглый </a:t>
            </a: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стол «Развитие готовности и способности к речевому взаимодействию и взаимопониманию, потребности в речевом самосовершенствовании»  (обмен опытом</a:t>
            </a: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Verdana"/>
                <a:ea typeface="Calibri"/>
                <a:cs typeface="Times New Roman"/>
              </a:rPr>
              <a:t>3.Отчет по проведению Недели русского языка и литературы.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4. </a:t>
            </a: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Подготовка к мониторингу готовности выпускников к сдаче ЕГЭ,ОГЭ по предмету </a:t>
            </a:r>
            <a:endParaRPr lang="ru-RU" dirty="0" smtClean="0">
              <a:solidFill>
                <a:srgbClr val="002060"/>
              </a:solidFill>
              <a:latin typeface="Verdana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5</a:t>
            </a: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.Анализ </a:t>
            </a: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Итогового собеседования по русскому языку в 9 </a:t>
            </a:r>
            <a:r>
              <a:rPr lang="ru-RU" dirty="0" smtClean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классе</a:t>
            </a:r>
            <a:endParaRPr lang="ru-RU" sz="2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2075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586085"/>
              </p:ext>
            </p:extLst>
          </p:nvPr>
        </p:nvGraphicFramePr>
        <p:xfrm>
          <a:off x="1041489" y="1556792"/>
          <a:ext cx="7058903" cy="52072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8183"/>
                <a:gridCol w="2160240"/>
                <a:gridCol w="1152128"/>
                <a:gridCol w="1800200"/>
                <a:gridCol w="1368152"/>
              </a:tblGrid>
              <a:tr h="4202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Дата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Мероприятия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Участники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Ответственные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+mn-ea"/>
                        </a:rPr>
                        <a:t>Время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ea typeface="+mn-ea"/>
                        </a:rPr>
                        <a:t> проведения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624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1</a:t>
                      </a:r>
                      <a:r>
                        <a:rPr lang="ru-RU" sz="1000" dirty="0" smtClean="0">
                          <a:effectLst/>
                        </a:rPr>
                        <a:t>6.12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  </a:t>
                      </a:r>
                      <a:r>
                        <a:rPr lang="ru-RU" sz="10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Открытие недели.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« Без языка не будет мир так дружен»</a:t>
                      </a:r>
                      <a:r>
                        <a:rPr lang="ru-RU" sz="1000" dirty="0" smtClean="0">
                          <a:effectLst/>
                        </a:rPr>
                        <a:t> 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Конкурс на самого грамотного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Диктант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r>
                        <a:rPr lang="ru-RU" sz="1000" dirty="0" smtClean="0">
                          <a:effectLst/>
                        </a:rPr>
                        <a:t> класс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5-11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      </a:t>
                      </a:r>
                      <a:r>
                        <a:rPr lang="ru-RU" sz="1000" dirty="0" err="1" smtClean="0">
                          <a:effectLst/>
                        </a:rPr>
                        <a:t>Кульчикова</a:t>
                      </a:r>
                      <a:r>
                        <a:rPr lang="ru-RU" sz="1000" dirty="0" smtClean="0">
                          <a:effectLst/>
                        </a:rPr>
                        <a:t> М.Т.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учителя </a:t>
                      </a:r>
                      <a:r>
                        <a:rPr lang="ru-RU" sz="1000" dirty="0" err="1" smtClean="0">
                          <a:effectLst/>
                        </a:rPr>
                        <a:t>русск.яз</a:t>
                      </a:r>
                      <a:r>
                        <a:rPr lang="ru-RU" sz="1000" dirty="0" smtClean="0">
                          <a:effectLst/>
                        </a:rPr>
                        <a:t> и  литературы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Большая перемена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15.00 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каб.русск.яз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624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17.12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Открытый урок  8 класс   Тема :«Друзей много, а друга нет»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Работа с текстом по подготовке к ОГЭ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Олимпиада по русскому языку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marL="228600" indent="-228600" algn="ctr">
                        <a:spcAft>
                          <a:spcPts val="0"/>
                        </a:spcAft>
                        <a:buAutoNum type="arabicPlain" startAt="8"/>
                      </a:pPr>
                      <a:r>
                        <a:rPr lang="ru-RU" sz="1000" dirty="0" smtClean="0">
                          <a:effectLst/>
                        </a:rPr>
                        <a:t>класс</a:t>
                      </a: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lain" startAt="8"/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228600" indent="-228600" algn="ctr">
                        <a:spcAft>
                          <a:spcPts val="0"/>
                        </a:spcAft>
                        <a:buAutoNum type="arabicPlain" startAt="8"/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ctr">
                        <a:spcAft>
                          <a:spcPts val="0"/>
                        </a:spcAft>
                        <a:buNone/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5-11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.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r>
                        <a:rPr lang="ru-RU" sz="1000" dirty="0" err="1" smtClean="0">
                          <a:effectLst/>
                        </a:rPr>
                        <a:t>Кульчикова</a:t>
                      </a:r>
                      <a:r>
                        <a:rPr lang="ru-RU" sz="1000" dirty="0" smtClean="0">
                          <a:effectLst/>
                        </a:rPr>
                        <a:t> М.Т.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</a:rPr>
                        <a:t>Учителя -предметники</a:t>
                      </a:r>
                      <a:endParaRPr lang="ru-RU" sz="10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2</a:t>
                      </a:r>
                      <a:r>
                        <a:rPr lang="ru-RU" sz="1000" baseline="0" dirty="0" smtClean="0">
                          <a:effectLst/>
                        </a:rPr>
                        <a:t> урок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baseline="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aseline="0" dirty="0" smtClean="0">
                          <a:effectLst/>
                        </a:rPr>
                        <a:t>15.00</a:t>
                      </a:r>
                      <a:r>
                        <a:rPr lang="ru-RU" sz="1000" dirty="0" smtClean="0">
                          <a:effectLst/>
                        </a:rPr>
                        <a:t>        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6242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18.12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Лингвистический </a:t>
                      </a:r>
                      <a:r>
                        <a:rPr lang="ru-RU" sz="1000" dirty="0" smtClean="0">
                          <a:effectLst/>
                        </a:rPr>
                        <a:t>КВН.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Час занимательного русского языка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6-7 </a:t>
                      </a:r>
                      <a:r>
                        <a:rPr lang="ru-RU" sz="1000" dirty="0" err="1">
                          <a:effectLst/>
                        </a:rPr>
                        <a:t>кл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</a:rPr>
                        <a:t>Бариева</a:t>
                      </a:r>
                      <a:r>
                        <a:rPr lang="ru-RU" sz="1000" baseline="0" dirty="0" smtClean="0">
                          <a:effectLst/>
                        </a:rPr>
                        <a:t> С.А.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15.00 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каб.русск.яз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780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19.12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Урок- диспут по роману И. Тургенева « Отцы и дети»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«Умники и умницы ”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Интеллектуальная игра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10 класс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5-6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кл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           </a:t>
                      </a:r>
                      <a:r>
                        <a:rPr lang="ru-RU" sz="1000" dirty="0" err="1" smtClean="0">
                          <a:effectLst/>
                        </a:rPr>
                        <a:t>Кокурова</a:t>
                      </a:r>
                      <a:r>
                        <a:rPr lang="ru-RU" sz="1000" dirty="0" smtClean="0">
                          <a:effectLst/>
                        </a:rPr>
                        <a:t> </a:t>
                      </a:r>
                      <a:r>
                        <a:rPr lang="ru-RU" sz="1000" dirty="0">
                          <a:effectLst/>
                        </a:rPr>
                        <a:t>Б.А.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</a:rPr>
                        <a:t>Аджакова</a:t>
                      </a:r>
                      <a:r>
                        <a:rPr lang="ru-RU" sz="1000" dirty="0" smtClean="0">
                          <a:effectLst/>
                        </a:rPr>
                        <a:t> Ф.Я.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5</a:t>
                      </a:r>
                      <a:r>
                        <a:rPr lang="ru-RU" sz="1000" baseline="0" dirty="0" smtClean="0">
                          <a:effectLst/>
                        </a:rPr>
                        <a:t> урок 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        15.00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        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Каб</a:t>
                      </a:r>
                      <a:r>
                        <a:rPr lang="ru-RU" sz="1000" dirty="0" smtClean="0">
                          <a:effectLst/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ru-RU" sz="1000" dirty="0" err="1" smtClean="0">
                          <a:effectLst/>
                          <a:latin typeface="Times New Roman"/>
                          <a:ea typeface="Times New Roman"/>
                        </a:rPr>
                        <a:t>русск.яз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780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20.12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Бал литературных героев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Выпуск стенгазет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5-10 классы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Учителя </a:t>
                      </a:r>
                      <a:r>
                        <a:rPr lang="ru-RU" sz="1100" dirty="0" err="1" smtClean="0">
                          <a:effectLst/>
                          <a:latin typeface="Times New Roman"/>
                          <a:ea typeface="Times New Roman"/>
                        </a:rPr>
                        <a:t>русск.яз</a:t>
                      </a: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 и литературы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15.00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Спортивный зал.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  <a:tr h="9364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23.12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Подведение итогов предметной недели.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– 11 классы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Учителя русского языка и литературы.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Подведение итогов, </a:t>
                      </a:r>
                      <a:r>
                        <a:rPr lang="ru-RU" sz="1000" dirty="0" smtClean="0">
                          <a:effectLst/>
                        </a:rPr>
                        <a:t>награждения.</a:t>
                      </a:r>
                      <a:endParaRPr lang="ru-RU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525" marR="58525" marT="0" marB="0"/>
                </a:tc>
              </a:tr>
            </a:tbl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75656" y="244814"/>
            <a:ext cx="72008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/>
            <a:r>
              <a:rPr lang="ru-RU" altLang="ru-RU" sz="16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</a:rPr>
              <a:t>  </a:t>
            </a:r>
            <a:r>
              <a:rPr lang="ru-RU" altLang="ru-RU" sz="1600" b="1" dirty="0" smtClean="0">
                <a:solidFill>
                  <a:srgbClr val="FF0000"/>
                </a:solidFill>
                <a:ea typeface="Times New Roman" pitchFamily="18" charset="0"/>
              </a:rPr>
              <a:t>Программа 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Недели русского языка и литературы с</a:t>
            </a:r>
            <a:r>
              <a:rPr lang="ru-RU" altLang="ru-RU" sz="1600" b="1" i="1" dirty="0"/>
              <a:t> </a:t>
            </a:r>
            <a:r>
              <a:rPr lang="ru-RU" sz="1600" b="1" i="1" dirty="0" smtClean="0">
                <a:solidFill>
                  <a:srgbClr val="FF0000"/>
                </a:solidFill>
              </a:rPr>
              <a:t>16 - 23</a:t>
            </a: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декабря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предметной Недели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Привлечь учащихся для организации и проведения недели.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Провести мероприятия, содействующие развитию познавательной деятельности учащихся,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</a:tabLst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расширению знаний по литературе, формированию творческих способностей;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s://fsd.multiurok.ru/html/2017/09/19/s_59c141c73159d/691104_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0" y="116632"/>
            <a:ext cx="1571625" cy="1355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341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336667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Открытие </a:t>
            </a:r>
            <a:r>
              <a:rPr lang="ru-RU" sz="2400" dirty="0">
                <a:solidFill>
                  <a:srgbClr val="FF0000"/>
                </a:solidFill>
              </a:rPr>
              <a:t>Недели русского </a:t>
            </a:r>
            <a:r>
              <a:rPr lang="ru-RU" sz="2400" dirty="0" smtClean="0">
                <a:solidFill>
                  <a:srgbClr val="FF0000"/>
                </a:solidFill>
              </a:rPr>
              <a:t>языка и литературы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73"/>
          <a:stretch/>
        </p:blipFill>
        <p:spPr bwMode="auto">
          <a:xfrm rot="60000">
            <a:off x="1212357" y="3927993"/>
            <a:ext cx="7175402" cy="289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7"/>
          <a:stretch/>
        </p:blipFill>
        <p:spPr bwMode="auto">
          <a:xfrm rot="-240000">
            <a:off x="171537" y="183524"/>
            <a:ext cx="5001666" cy="302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63" r="27946"/>
          <a:stretch/>
        </p:blipFill>
        <p:spPr bwMode="auto">
          <a:xfrm rot="240000">
            <a:off x="5243809" y="781765"/>
            <a:ext cx="3656831" cy="23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00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2068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i="1" dirty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altLang="ru-RU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altLang="ru-RU" i="1" dirty="0">
                <a:solidFill>
                  <a:schemeClr val="accent2">
                    <a:lumMod val="50000"/>
                  </a:schemeClr>
                </a:solidFill>
              </a:rPr>
              <a:t>Было проведено ряд интересных </a:t>
            </a:r>
            <a:r>
              <a:rPr lang="ru-RU" altLang="ru-RU" i="1" dirty="0" smtClean="0">
                <a:solidFill>
                  <a:schemeClr val="accent2">
                    <a:lumMod val="50000"/>
                  </a:schemeClr>
                </a:solidFill>
              </a:rPr>
              <a:t> мероприятий</a:t>
            </a:r>
            <a:r>
              <a:rPr lang="ru-RU" altLang="ru-RU" i="1" dirty="0">
                <a:solidFill>
                  <a:schemeClr val="accent2">
                    <a:lumMod val="50000"/>
                  </a:schemeClr>
                </a:solidFill>
              </a:rPr>
              <a:t>, среди </a:t>
            </a:r>
            <a:r>
              <a:rPr lang="ru-RU" altLang="ru-RU" i="1" dirty="0" smtClean="0">
                <a:solidFill>
                  <a:schemeClr val="accent2">
                    <a:lumMod val="50000"/>
                  </a:schemeClr>
                </a:solidFill>
              </a:rPr>
              <a:t>них-театрализованное представление </a:t>
            </a:r>
            <a:r>
              <a:rPr lang="ru-RU" altLang="ru-RU" i="1" dirty="0" smtClean="0">
                <a:solidFill>
                  <a:srgbClr val="FF0000"/>
                </a:solidFill>
              </a:rPr>
              <a:t>«Бал литературных героев»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Марьяна\Desktop\ОТКРЫТЫЙ УРОК 8 кл ТАМАРА\Бал литературных героев.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7" b="34842"/>
          <a:stretch/>
        </p:blipFill>
        <p:spPr bwMode="auto">
          <a:xfrm>
            <a:off x="179512" y="1267019"/>
            <a:ext cx="576064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Марьяна\Desktop\ОТКРЫТЫЙ УРОК 8 кл ТАМАРА\IMG-20191220-WA00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1" t="6932" r="23902" b="6673"/>
          <a:stretch/>
        </p:blipFill>
        <p:spPr bwMode="auto">
          <a:xfrm>
            <a:off x="6516216" y="1556794"/>
            <a:ext cx="1872208" cy="281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Марьяна\Desktop\ОТКРЫТЫЙ УРОК 8 кл ТАМАРА\Татьяна и Онегин.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3" t="26303" r="722" b="25145"/>
          <a:stretch/>
        </p:blipFill>
        <p:spPr bwMode="auto">
          <a:xfrm>
            <a:off x="1619673" y="3501008"/>
            <a:ext cx="2520280" cy="326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арьяна\Desktop\ОТКРЫТЫЙ УРОК 8 кл ТАМАРА\Доктор Ватсен и Шерлок Холмс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9" t="24796" r="10942" b="34896"/>
          <a:stretch/>
        </p:blipFill>
        <p:spPr bwMode="auto">
          <a:xfrm>
            <a:off x="4693514" y="3952074"/>
            <a:ext cx="2326757" cy="257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9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7"/>
            <a:ext cx="7074633" cy="2147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Любители русского языка совершили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познавательное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заочное путешествие в «</a:t>
            </a:r>
            <a:r>
              <a:rPr lang="ru-RU" b="1" i="1" dirty="0">
                <a:solidFill>
                  <a:srgbClr val="FF0000"/>
                </a:solidFill>
              </a:rPr>
              <a:t>Мир русского языка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».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Интеллектуальная игра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между уч-ся 5-6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классов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alt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На  мероприятии </a:t>
            </a:r>
            <a:r>
              <a:rPr lang="ru-RU" altLang="ru-RU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 соревновались, разгадывали кроссворды, угадывали иллюстрации, решали ребусы, показывали знания по литературе и русскому языку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dirty="0">
              <a:cs typeface="Calibri" pitchFamily="34" charset="0"/>
            </a:endParaRPr>
          </a:p>
          <a:p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Марьяна\Desktop\ОТКРЫТЫЙ УРОК 8 кл ТАМАРА\Марьяна 44444\IMG-20191219-WA00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0000">
            <a:off x="210106" y="2222873"/>
            <a:ext cx="3830123" cy="26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Марьяна\Desktop\ОТКРЫТЫЙ УРОК 8 кл ТАМАРА\Марьяна 44444\IMG-20191218-WA0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6008093" y="3675515"/>
            <a:ext cx="2887936" cy="3050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5013176"/>
            <a:ext cx="4176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7030A0"/>
                </a:solidFill>
              </a:rPr>
              <a:t>Очень интересно и увлекательно прошел лингвистический КВН между учениками  </a:t>
            </a:r>
            <a:r>
              <a:rPr lang="ru-RU" sz="1600" b="1" dirty="0" smtClean="0">
                <a:solidFill>
                  <a:srgbClr val="7030A0"/>
                </a:solidFill>
              </a:rPr>
              <a:t>6 -7 </a:t>
            </a:r>
            <a:r>
              <a:rPr lang="ru-RU" sz="1600" b="1" dirty="0">
                <a:solidFill>
                  <a:srgbClr val="7030A0"/>
                </a:solidFill>
              </a:rPr>
              <a:t>классов.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52"/>
          <a:stretch/>
        </p:blipFill>
        <p:spPr bwMode="auto">
          <a:xfrm>
            <a:off x="4388053" y="2032473"/>
            <a:ext cx="2808312" cy="1928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07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i="1" dirty="0">
                <a:solidFill>
                  <a:schemeClr val="accent6">
                    <a:lumMod val="75000"/>
                  </a:schemeClr>
                </a:solidFill>
              </a:rPr>
              <a:t>Учителями МО  проводились открытые </a:t>
            </a:r>
            <a:r>
              <a:rPr lang="ru-RU" altLang="ru-RU" i="1" dirty="0" smtClean="0">
                <a:solidFill>
                  <a:schemeClr val="accent6">
                    <a:lumMod val="75000"/>
                  </a:schemeClr>
                </a:solidFill>
              </a:rPr>
              <a:t>уроки, которые</a:t>
            </a:r>
            <a:endParaRPr lang="ru-RU" alt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i="1" dirty="0">
                <a:solidFill>
                  <a:schemeClr val="accent6">
                    <a:lumMod val="75000"/>
                  </a:schemeClr>
                </a:solidFill>
              </a:rPr>
              <a:t>показали, что учителя владеют методикой преподавания предмета, используют инновационные технологии</a:t>
            </a:r>
            <a:r>
              <a:rPr lang="ru-RU" altLang="ru-RU" i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2050" name="Picture 2" descr="C:\Users\Марьяна\Desktop\ОТКРЫТЫЙ УРОК 8 кл ТАМАРА\8 класс Открытый урок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3" r="12029" b="9272"/>
          <a:stretch/>
        </p:blipFill>
        <p:spPr bwMode="auto">
          <a:xfrm rot="-120000">
            <a:off x="169541" y="1701434"/>
            <a:ext cx="2590416" cy="1812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арьяна\Desktop\ОТКРЫТЫЙ УРОК 8 кл ТАМАРА\Марьяна 44444\IMG-20191220-WA00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4707371" y="4046936"/>
            <a:ext cx="4098771" cy="252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875" y="1777044"/>
            <a:ext cx="2595229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Марьяна\Desktop\ОТКРЫТЫЙ УРОК 8 кл ТАМАРА\IMG-20191217-WA00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">
            <a:off x="5649350" y="1573773"/>
            <a:ext cx="3370042" cy="2261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арьяна\Desktop\ОТКРЫТЫЙ УРОК 8 кл ТАМАРА\IMG-20191217-WA003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" b="25791"/>
          <a:stretch/>
        </p:blipFill>
        <p:spPr bwMode="auto">
          <a:xfrm rot="-180000">
            <a:off x="74042" y="3918539"/>
            <a:ext cx="4576313" cy="255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77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Марьяна\Pictures\Новая папка\20200212_162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3384376" cy="364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Марьяна\Pictures\Новая папка\IMG-20200212-WA000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2" r="-854" b="44767"/>
          <a:stretch/>
        </p:blipFill>
        <p:spPr bwMode="auto">
          <a:xfrm>
            <a:off x="5903288" y="2911714"/>
            <a:ext cx="3128765" cy="37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077" y="476672"/>
            <a:ext cx="3816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Итоговое собеседование 9 класс</a:t>
            </a:r>
            <a:endParaRPr lang="ru-RU" sz="1400" dirty="0">
              <a:solidFill>
                <a:srgbClr val="FF0000"/>
              </a:solidFill>
            </a:endParaRPr>
          </a:p>
          <a:p>
            <a:r>
              <a:rPr lang="ru-RU" sz="1400" b="1" dirty="0">
                <a:solidFill>
                  <a:srgbClr val="00B0F0"/>
                </a:solidFill>
              </a:rPr>
              <a:t>Чтение текста вслух</a:t>
            </a:r>
            <a:endParaRPr lang="ru-RU" sz="1400" dirty="0">
              <a:solidFill>
                <a:srgbClr val="00B0F0"/>
              </a:solidFill>
            </a:endParaRPr>
          </a:p>
          <a:p>
            <a:r>
              <a:rPr lang="ru-RU" sz="1400" b="1" dirty="0">
                <a:solidFill>
                  <a:srgbClr val="00B0F0"/>
                </a:solidFill>
              </a:rPr>
              <a:t>Пересказ прочитанного текста с привлечением дополнительной информации</a:t>
            </a:r>
            <a:endParaRPr lang="ru-RU" sz="1400" dirty="0">
              <a:solidFill>
                <a:srgbClr val="00B0F0"/>
              </a:solidFill>
            </a:endParaRPr>
          </a:p>
          <a:p>
            <a:r>
              <a:rPr lang="ru-RU" sz="1400" b="1" dirty="0">
                <a:solidFill>
                  <a:srgbClr val="00B0F0"/>
                </a:solidFill>
              </a:rPr>
              <a:t>Создание монологического высказывания по одной из выбранных тем</a:t>
            </a:r>
            <a:endParaRPr lang="ru-RU" sz="1400" dirty="0">
              <a:solidFill>
                <a:srgbClr val="00B0F0"/>
              </a:solidFill>
            </a:endParaRPr>
          </a:p>
          <a:p>
            <a:r>
              <a:rPr lang="ru-RU" sz="1400" b="1" dirty="0">
                <a:solidFill>
                  <a:srgbClr val="00B0F0"/>
                </a:solidFill>
              </a:rPr>
              <a:t>Участие в диалоге с экзаменатором - собеседником</a:t>
            </a:r>
            <a:endParaRPr lang="ru-RU" sz="1400" dirty="0">
              <a:solidFill>
                <a:srgbClr val="00B0F0"/>
              </a:solidFill>
            </a:endParaRPr>
          </a:p>
        </p:txBody>
      </p:sp>
      <p:pic>
        <p:nvPicPr>
          <p:cNvPr id="6148" name="Picture 4" descr="C:\Users\Марьяна\Desktop\ТАМАРА\ОТКРЫТЫЙ УРОК 8 кл ТАМАРА\IMG-20191226-WA003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" t="-3030" r="-327" b="35953"/>
          <a:stretch/>
        </p:blipFill>
        <p:spPr bwMode="auto">
          <a:xfrm>
            <a:off x="2087724" y="3284984"/>
            <a:ext cx="3737695" cy="339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8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95536" y="724889"/>
            <a:ext cx="8208912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Методическая тема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МО учителей русского языка и литературы: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endParaRPr lang="ru-RU" sz="2800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  </a:t>
            </a:r>
            <a:r>
              <a:rPr lang="ru-RU" sz="2400" b="1" i="1" dirty="0" smtClean="0">
                <a:solidFill>
                  <a:srgbClr val="FF0000"/>
                </a:solidFill>
              </a:rPr>
              <a:t>« </a:t>
            </a:r>
            <a:r>
              <a:rPr lang="ru-RU" sz="2400" b="1" i="1" dirty="0">
                <a:solidFill>
                  <a:srgbClr val="FF0000"/>
                </a:solidFill>
              </a:rPr>
              <a:t>Профессиональная компетентность учителей  русского </a:t>
            </a:r>
            <a:r>
              <a:rPr lang="ru-RU" sz="2400" b="1" i="1" dirty="0" smtClean="0">
                <a:solidFill>
                  <a:srgbClr val="FF0000"/>
                </a:solidFill>
              </a:rPr>
              <a:t>языка и литературы  как </a:t>
            </a:r>
            <a:r>
              <a:rPr lang="ru-RU" sz="2400" b="1" i="1" dirty="0">
                <a:solidFill>
                  <a:srgbClr val="FF0000"/>
                </a:solidFill>
              </a:rPr>
              <a:t>основной фактор повышения качества образовательного процесса</a:t>
            </a:r>
            <a:r>
              <a:rPr lang="ru-RU" sz="2400" b="1" i="1" dirty="0" smtClean="0">
                <a:solidFill>
                  <a:srgbClr val="FF0000"/>
                </a:solidFill>
              </a:rPr>
              <a:t>».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140968"/>
            <a:ext cx="820891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</a:rPr>
              <a:t>Цель работы МО учителей русского языка и литературы: 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Совершенствование </a:t>
            </a:r>
            <a:r>
              <a:rPr lang="ru-RU" sz="2000" b="1" i="1" dirty="0">
                <a:solidFill>
                  <a:srgbClr val="002060"/>
                </a:solidFill>
              </a:rPr>
              <a:t>личности педагога, имеющего установку на инновационное развитие, который умеет разрабатывать и реализовывать проекты в сфере профессиональной </a:t>
            </a:r>
            <a:r>
              <a:rPr lang="ru-RU" sz="2000" b="1" i="1" dirty="0" smtClean="0">
                <a:solidFill>
                  <a:srgbClr val="002060"/>
                </a:solidFill>
              </a:rPr>
              <a:t>деятельности.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1"/>
            <a:ext cx="6984776" cy="20036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Заседание №4  19.02.2020г  </a:t>
            </a:r>
            <a:endParaRPr lang="ru-RU" dirty="0">
              <a:solidFill>
                <a:srgbClr val="FF0000"/>
              </a:solidFill>
            </a:endParaRPr>
          </a:p>
          <a:p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FF0000"/>
                </a:solidFill>
              </a:rPr>
              <a:t>Тема</a:t>
            </a:r>
            <a:r>
              <a:rPr lang="ru-RU" i="1" dirty="0">
                <a:solidFill>
                  <a:srgbClr val="FF0000"/>
                </a:solidFill>
              </a:rPr>
              <a:t>:</a:t>
            </a:r>
            <a:r>
              <a:rPr lang="ru-RU" b="1" dirty="0">
                <a:solidFill>
                  <a:srgbClr val="FF0000"/>
                </a:solidFill>
              </a:rPr>
              <a:t> «Влияние ИКТ на повышение учебной и творческой мотивации учащихся».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i="1" dirty="0">
                <a:solidFill>
                  <a:srgbClr val="FF0000"/>
                </a:solidFill>
              </a:rPr>
              <a:t>Цель:</a:t>
            </a:r>
            <a:r>
              <a:rPr lang="ru-RU" i="1" dirty="0">
                <a:solidFill>
                  <a:srgbClr val="FF0000"/>
                </a:solidFill>
              </a:rPr>
              <a:t> активизация познавательных интересов посредством применения ИКТ.</a:t>
            </a:r>
            <a:endParaRPr lang="ru-RU" dirty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Повестка</a:t>
            </a:r>
            <a:r>
              <a:rPr lang="ru-RU" b="1" dirty="0">
                <a:solidFill>
                  <a:srgbClr val="002060"/>
                </a:solidFill>
              </a:rPr>
              <a:t>: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1.Нетрадиционные формы урока с ИКТ как способы активизации познавательной деятельности учащихся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2.Представление системы работы по подготовке к ОГЭ учителя </a:t>
            </a:r>
            <a:r>
              <a:rPr lang="ru-RU" dirty="0" smtClean="0">
                <a:solidFill>
                  <a:srgbClr val="002060"/>
                </a:solidFill>
              </a:rPr>
              <a:t>русского языка и литературы.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3 Представление системы работы по подготовке к ЕГЭ.</a:t>
            </a:r>
          </a:p>
          <a:p>
            <a:r>
              <a:rPr lang="ru-RU" dirty="0">
                <a:solidFill>
                  <a:srgbClr val="002060"/>
                </a:solidFill>
              </a:rPr>
              <a:t>4</a:t>
            </a:r>
            <a:r>
              <a:rPr lang="ru-RU" dirty="0" smtClean="0">
                <a:solidFill>
                  <a:srgbClr val="002060"/>
                </a:solidFill>
              </a:rPr>
              <a:t>.Взаимопосещение </a:t>
            </a:r>
            <a:r>
              <a:rPr lang="ru-RU" dirty="0">
                <a:solidFill>
                  <a:srgbClr val="002060"/>
                </a:solidFill>
              </a:rPr>
              <a:t>учителей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классно-обобщающий</a:t>
            </a:r>
            <a:r>
              <a:rPr lang="ru-RU" dirty="0">
                <a:solidFill>
                  <a:srgbClr val="002060"/>
                </a:solidFill>
              </a:rPr>
              <a:t>  контроль в  10-х </a:t>
            </a:r>
            <a:r>
              <a:rPr lang="ru-RU" dirty="0" smtClean="0">
                <a:solidFill>
                  <a:srgbClr val="002060"/>
                </a:solidFill>
              </a:rPr>
              <a:t>классах, пробный</a:t>
            </a:r>
            <a:r>
              <a:rPr lang="ru-RU" dirty="0">
                <a:solidFill>
                  <a:srgbClr val="002060"/>
                </a:solidFill>
              </a:rPr>
              <a:t>  ЕГЭ.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5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Представление системы работы по подготовке к </a:t>
            </a:r>
            <a:r>
              <a:rPr lang="ru-RU" dirty="0" smtClean="0">
                <a:solidFill>
                  <a:srgbClr val="002060"/>
                </a:solidFill>
              </a:rPr>
              <a:t>ВПР.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6.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Проведение </a:t>
            </a:r>
            <a:r>
              <a:rPr lang="ru-RU" dirty="0">
                <a:solidFill>
                  <a:srgbClr val="002060"/>
                </a:solidFill>
              </a:rPr>
              <a:t>школьного </a:t>
            </a:r>
            <a:r>
              <a:rPr lang="ru-RU" dirty="0" smtClean="0">
                <a:solidFill>
                  <a:srgbClr val="002060"/>
                </a:solidFill>
              </a:rPr>
              <a:t>конкурса </a:t>
            </a:r>
            <a:r>
              <a:rPr lang="ru-RU" dirty="0" smtClean="0">
                <a:solidFill>
                  <a:srgbClr val="FF0000"/>
                </a:solidFill>
              </a:rPr>
              <a:t>«Живая </a:t>
            </a:r>
            <a:r>
              <a:rPr lang="ru-RU" dirty="0">
                <a:solidFill>
                  <a:srgbClr val="FF0000"/>
                </a:solidFill>
              </a:rPr>
              <a:t>классика»;</a:t>
            </a:r>
          </a:p>
          <a:p>
            <a:r>
              <a:rPr lang="ru-RU" dirty="0">
                <a:solidFill>
                  <a:srgbClr val="002060"/>
                </a:solidFill>
              </a:rPr>
              <a:t>-подготовка к участию </a:t>
            </a:r>
            <a:r>
              <a:rPr lang="ru-RU" dirty="0" smtClean="0">
                <a:solidFill>
                  <a:srgbClr val="002060"/>
                </a:solidFill>
              </a:rPr>
              <a:t>Всероссийскому конкурсу</a:t>
            </a:r>
            <a:r>
              <a:rPr lang="ru-RU" dirty="0" smtClean="0">
                <a:solidFill>
                  <a:srgbClr val="FF0000"/>
                </a:solidFill>
              </a:rPr>
              <a:t> «Живая </a:t>
            </a:r>
            <a:r>
              <a:rPr lang="ru-RU" dirty="0">
                <a:solidFill>
                  <a:srgbClr val="FF0000"/>
                </a:solidFill>
              </a:rPr>
              <a:t>классика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88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04664"/>
            <a:ext cx="4293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Готовимся к </a:t>
            </a:r>
            <a:r>
              <a:rPr lang="ru-RU" b="1" i="1" dirty="0" smtClean="0">
                <a:solidFill>
                  <a:srgbClr val="FF0000"/>
                </a:solidFill>
              </a:rPr>
              <a:t>ВПР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Марьяна\Desktop\Баннер\ДЛЯ стенда\IMG-20200302-WA000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3413"/>
            <a:ext cx="3563753" cy="228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арьяна\Desktop\Баннер\ДЛЯ стенда\IMG-20200302-WA000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499" y="116632"/>
            <a:ext cx="4204997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Марьяна\Pictures\8 КЛАСС\IMG-20200116-WA00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07"/>
          <a:stretch/>
        </p:blipFill>
        <p:spPr bwMode="auto">
          <a:xfrm>
            <a:off x="4799281" y="4230420"/>
            <a:ext cx="4095936" cy="24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Марьяна\Desktop\2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57"/>
          <a:stretch/>
        </p:blipFill>
        <p:spPr bwMode="auto">
          <a:xfrm>
            <a:off x="107503" y="3356992"/>
            <a:ext cx="370776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рьяна\Desktop\Баннер\ДЛЯ стенда\IMG-20200302-WA0009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420888"/>
            <a:ext cx="393096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97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9" t="9368" r="55192"/>
          <a:stretch/>
        </p:blipFill>
        <p:spPr bwMode="auto">
          <a:xfrm rot="-180000">
            <a:off x="2294485" y="180082"/>
            <a:ext cx="1933922" cy="38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2" r="1" b="31042"/>
          <a:stretch/>
        </p:blipFill>
        <p:spPr bwMode="auto">
          <a:xfrm rot="300000">
            <a:off x="6763497" y="313143"/>
            <a:ext cx="2206312" cy="3565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5" y="4749244"/>
            <a:ext cx="85811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С 19-25 ноября в библиотеке проведена неделя </a:t>
            </a:r>
            <a:r>
              <a:rPr lang="ru-RU" dirty="0">
                <a:solidFill>
                  <a:srgbClr val="FF0000"/>
                </a:solidFill>
              </a:rPr>
              <a:t>« Живой классики». </a:t>
            </a:r>
            <a:r>
              <a:rPr lang="ru-RU" dirty="0">
                <a:solidFill>
                  <a:srgbClr val="00B0F0"/>
                </a:solidFill>
              </a:rPr>
              <a:t>Акция организована для того, чтобы помочь участникам конкурса определиться с выбором книги ,а также привлечь в библиотеку новых читателей</a:t>
            </a:r>
            <a:r>
              <a:rPr lang="ru-RU" dirty="0" smtClean="0">
                <a:solidFill>
                  <a:srgbClr val="00B0F0"/>
                </a:solidFill>
              </a:rPr>
              <a:t>. В феврале прошел школьный, а затем муниципальный этап </a:t>
            </a:r>
            <a:r>
              <a:rPr lang="ru-RU" dirty="0" smtClean="0">
                <a:solidFill>
                  <a:srgbClr val="FF0000"/>
                </a:solidFill>
              </a:rPr>
              <a:t>«Живая классика». </a:t>
            </a:r>
            <a:r>
              <a:rPr lang="ru-RU" dirty="0" smtClean="0">
                <a:solidFill>
                  <a:srgbClr val="002060"/>
                </a:solidFill>
              </a:rPr>
              <a:t>На районном этапе были представлены участники </a:t>
            </a:r>
            <a:r>
              <a:rPr lang="ru-RU" dirty="0" smtClean="0">
                <a:solidFill>
                  <a:srgbClr val="FF0000"/>
                </a:solidFill>
              </a:rPr>
              <a:t>– </a:t>
            </a:r>
            <a:r>
              <a:rPr lang="ru-RU" dirty="0" err="1" smtClean="0">
                <a:solidFill>
                  <a:srgbClr val="FF0000"/>
                </a:solidFill>
              </a:rPr>
              <a:t>Даутова</a:t>
            </a:r>
            <a:r>
              <a:rPr lang="ru-RU" dirty="0" smtClean="0">
                <a:solidFill>
                  <a:srgbClr val="FF0000"/>
                </a:solidFill>
              </a:rPr>
              <a:t> Медина( 8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), Яхьяева </a:t>
            </a:r>
            <a:r>
              <a:rPr lang="ru-RU" dirty="0" err="1" smtClean="0">
                <a:solidFill>
                  <a:srgbClr val="FF0000"/>
                </a:solidFill>
              </a:rPr>
              <a:t>Камила</a:t>
            </a:r>
            <a:r>
              <a:rPr lang="ru-RU" dirty="0" smtClean="0">
                <a:solidFill>
                  <a:srgbClr val="FF0000"/>
                </a:solidFill>
              </a:rPr>
              <a:t>( 9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), Курбанова </a:t>
            </a:r>
            <a:r>
              <a:rPr lang="ru-RU" dirty="0" err="1" smtClean="0">
                <a:solidFill>
                  <a:srgbClr val="FF0000"/>
                </a:solidFill>
              </a:rPr>
              <a:t>Сурае</a:t>
            </a:r>
            <a:r>
              <a:rPr lang="ru-RU" dirty="0" smtClean="0">
                <a:solidFill>
                  <a:srgbClr val="FF0000"/>
                </a:solidFill>
              </a:rPr>
              <a:t> ( 6 </a:t>
            </a:r>
            <a:r>
              <a:rPr lang="ru-RU" dirty="0" err="1" smtClean="0">
                <a:solidFill>
                  <a:srgbClr val="FF0000"/>
                </a:solidFill>
              </a:rPr>
              <a:t>кл</a:t>
            </a:r>
            <a:r>
              <a:rPr lang="ru-RU" dirty="0" smtClean="0">
                <a:solidFill>
                  <a:srgbClr val="FF0000"/>
                </a:solidFill>
              </a:rPr>
              <a:t>).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4052356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Самые активные участники «Живой классики</a:t>
            </a:r>
            <a:r>
              <a:rPr lang="ru-RU" b="1" i="1" dirty="0" smtClean="0">
                <a:solidFill>
                  <a:srgbClr val="FF0000"/>
                </a:solidFill>
              </a:rPr>
              <a:t>», любители и знатоки русского </a:t>
            </a:r>
            <a:r>
              <a:rPr lang="ru-RU" b="1" i="1" dirty="0">
                <a:solidFill>
                  <a:srgbClr val="FF0000"/>
                </a:solidFill>
              </a:rPr>
              <a:t>языка и литературы.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0000">
            <a:off x="139080" y="1196406"/>
            <a:ext cx="216024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20362" r="28470" b="13971"/>
          <a:stretch/>
        </p:blipFill>
        <p:spPr bwMode="auto">
          <a:xfrm rot="120000">
            <a:off x="4266223" y="727028"/>
            <a:ext cx="2456345" cy="256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0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836713"/>
            <a:ext cx="78488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FF0000"/>
                </a:solidFill>
              </a:rPr>
              <a:t>Заседание  </a:t>
            </a:r>
            <a:r>
              <a:rPr lang="ru-RU" b="1" dirty="0" smtClean="0">
                <a:solidFill>
                  <a:srgbClr val="FF0000"/>
                </a:solidFill>
              </a:rPr>
              <a:t>№5          14.04.2020г </a:t>
            </a:r>
            <a:r>
              <a:rPr lang="ru-RU" b="1" dirty="0">
                <a:solidFill>
                  <a:srgbClr val="FF0000"/>
                </a:solidFill>
              </a:rPr>
              <a:t>(дистанционно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b="1" dirty="0">
                <a:solidFill>
                  <a:srgbClr val="FF0000"/>
                </a:solidFill>
              </a:rPr>
              <a:t> Тема  «Результаты деятельности учителей</a:t>
            </a:r>
          </a:p>
          <a:p>
            <a:r>
              <a:rPr lang="ru-RU" b="1" dirty="0">
                <a:solidFill>
                  <a:srgbClr val="FF0000"/>
                </a:solidFill>
              </a:rPr>
              <a:t>русского         языка   и          литературы     по</a:t>
            </a:r>
          </a:p>
          <a:p>
            <a:r>
              <a:rPr lang="ru-RU" b="1" dirty="0">
                <a:solidFill>
                  <a:srgbClr val="FF0000"/>
                </a:solidFill>
              </a:rPr>
              <a:t>совершенствованию  образовательного  процесса»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dirty="0">
                <a:solidFill>
                  <a:srgbClr val="002060"/>
                </a:solidFill>
              </a:rPr>
              <a:t>1.Итоги работы за 3 четверть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2.Корректировка </a:t>
            </a:r>
            <a:r>
              <a:rPr lang="ru-RU" b="1" dirty="0">
                <a:solidFill>
                  <a:srgbClr val="002060"/>
                </a:solidFill>
              </a:rPr>
              <a:t>КТП на 4 четверть с связи </a:t>
            </a:r>
            <a:r>
              <a:rPr lang="ru-RU" b="1" dirty="0" err="1">
                <a:solidFill>
                  <a:srgbClr val="002060"/>
                </a:solidFill>
              </a:rPr>
              <a:t>дистанц.обучением</a:t>
            </a:r>
            <a:r>
              <a:rPr lang="ru-RU" b="1" dirty="0">
                <a:solidFill>
                  <a:srgbClr val="002060"/>
                </a:solidFill>
              </a:rPr>
              <a:t> на 2020 учебный год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3.Дистанционное </a:t>
            </a:r>
            <a:r>
              <a:rPr lang="ru-RU" b="1" dirty="0">
                <a:solidFill>
                  <a:srgbClr val="002060"/>
                </a:solidFill>
              </a:rPr>
              <a:t>обучение: Ссылки на </a:t>
            </a:r>
            <a:r>
              <a:rPr lang="ru-RU" b="1" dirty="0" err="1">
                <a:solidFill>
                  <a:srgbClr val="002060"/>
                </a:solidFill>
              </a:rPr>
              <a:t>видеоуроки</a:t>
            </a:r>
            <a:r>
              <a:rPr lang="ru-RU" b="1" dirty="0">
                <a:solidFill>
                  <a:srgbClr val="002060"/>
                </a:solidFill>
              </a:rPr>
              <a:t> по русскому языку. 5-- 11 классы.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4.Обсуждение </a:t>
            </a:r>
            <a:r>
              <a:rPr lang="ru-RU" b="1" dirty="0">
                <a:solidFill>
                  <a:srgbClr val="002060"/>
                </a:solidFill>
              </a:rPr>
              <a:t>статьи </a:t>
            </a:r>
            <a:r>
              <a:rPr lang="ru-RU" b="1" dirty="0" err="1">
                <a:solidFill>
                  <a:srgbClr val="002060"/>
                </a:solidFill>
              </a:rPr>
              <a:t>Е.В.Вашкевича</a:t>
            </a:r>
            <a:r>
              <a:rPr lang="ru-RU" b="1" dirty="0">
                <a:solidFill>
                  <a:srgbClr val="002060"/>
                </a:solidFill>
              </a:rPr>
              <a:t>:  « Как преподавать русский язык и литературу дистанционно</a:t>
            </a:r>
            <a:r>
              <a:rPr lang="ru-RU" b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864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4044" y="548680"/>
            <a:ext cx="4952292" cy="42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Мы на дистанционном обучении</a:t>
            </a:r>
            <a:r>
              <a:rPr lang="ru-RU" sz="20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.</a:t>
            </a:r>
          </a:p>
        </p:txBody>
      </p:sp>
      <p:pic>
        <p:nvPicPr>
          <p:cNvPr id="3074" name="Picture 2" descr="C:\Users\Марьяна\Desktop\IMG-20200515-WA00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628" y="2996952"/>
            <a:ext cx="4079867" cy="2952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1" b="1889"/>
          <a:stretch/>
        </p:blipFill>
        <p:spPr bwMode="auto">
          <a:xfrm>
            <a:off x="51756" y="4525578"/>
            <a:ext cx="2592288" cy="2031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Марьяна\Desktop\Профсоюз дома!\IMG-20200423-WA01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5" b="12365"/>
          <a:stretch/>
        </p:blipFill>
        <p:spPr bwMode="auto">
          <a:xfrm>
            <a:off x="2644044" y="4892636"/>
            <a:ext cx="2632080" cy="177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4" b="50000"/>
          <a:stretch/>
        </p:blipFill>
        <p:spPr bwMode="auto">
          <a:xfrm>
            <a:off x="105614" y="1007483"/>
            <a:ext cx="2666186" cy="1777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86" y="1007484"/>
            <a:ext cx="1469244" cy="177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59" r="49943" b="2162"/>
          <a:stretch/>
        </p:blipFill>
        <p:spPr bwMode="auto">
          <a:xfrm>
            <a:off x="4208830" y="1007484"/>
            <a:ext cx="1495598" cy="1775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782" b="59822"/>
          <a:stretch/>
        </p:blipFill>
        <p:spPr bwMode="auto">
          <a:xfrm>
            <a:off x="5704428" y="1008746"/>
            <a:ext cx="1554167" cy="177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28" y="2767656"/>
            <a:ext cx="1302425" cy="159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5233" b="50000"/>
          <a:stretch/>
        </p:blipFill>
        <p:spPr bwMode="auto">
          <a:xfrm>
            <a:off x="1439653" y="2761967"/>
            <a:ext cx="1332146" cy="160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979" t="54357" r="9979" b="4480"/>
          <a:stretch/>
        </p:blipFill>
        <p:spPr bwMode="auto">
          <a:xfrm>
            <a:off x="2555776" y="2748908"/>
            <a:ext cx="2117315" cy="162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17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07504" y="259824"/>
            <a:ext cx="90364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Мониторинг качества знаний по русскому языку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за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3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четверть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525318"/>
              </p:ext>
            </p:extLst>
          </p:nvPr>
        </p:nvGraphicFramePr>
        <p:xfrm>
          <a:off x="395536" y="836712"/>
          <a:ext cx="7416824" cy="1152128"/>
        </p:xfrm>
        <a:graphic>
          <a:graphicData uri="http://schemas.openxmlformats.org/drawingml/2006/table">
            <a:tbl>
              <a:tblPr/>
              <a:tblGrid>
                <a:gridCol w="1224136"/>
                <a:gridCol w="648073"/>
                <a:gridCol w="648072"/>
                <a:gridCol w="648072"/>
                <a:gridCol w="2016224"/>
                <a:gridCol w="1152127"/>
                <a:gridCol w="1080120"/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Учитель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Кол-во</a:t>
                      </a:r>
                      <a:r>
                        <a:rPr lang="ru-RU" sz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уч-ся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Писало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Оценки </a:t>
                      </a: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 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диктант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Качество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знаний 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(Успешность)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%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успеваемости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1200" b="1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обученность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231922"/>
              </p:ext>
            </p:extLst>
          </p:nvPr>
        </p:nvGraphicFramePr>
        <p:xfrm>
          <a:off x="395536" y="1484784"/>
          <a:ext cx="7416824" cy="4206240"/>
        </p:xfrm>
        <a:graphic>
          <a:graphicData uri="http://schemas.openxmlformats.org/drawingml/2006/table">
            <a:tbl>
              <a:tblPr/>
              <a:tblGrid>
                <a:gridCol w="1224136"/>
                <a:gridCol w="648072"/>
                <a:gridCol w="648072"/>
                <a:gridCol w="648072"/>
                <a:gridCol w="504056"/>
                <a:gridCol w="504056"/>
                <a:gridCol w="504056"/>
                <a:gridCol w="504056"/>
                <a:gridCol w="1152128"/>
                <a:gridCol w="1080120"/>
              </a:tblGrid>
              <a:tr h="17281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Кокурова</a:t>
                      </a:r>
                      <a:r>
                        <a:rPr lang="ru-RU" sz="12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Б.А.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Кокурова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Б.А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Аджакова</a:t>
                      </a: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 Ф.Я.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6А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8211" marR="58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40%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61%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71%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55%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54%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36%</a:t>
                      </a: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91%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0070C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Times New Roman"/>
                        </a:rPr>
                        <a:t>Пробн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..ЕГЭ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94%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Times New Roman"/>
                        </a:rPr>
                        <a:t>Пробн.ОГЭ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latin typeface="Times New Roman"/>
                          <a:ea typeface="Times New Roman"/>
                        </a:rPr>
                        <a:t>Пробн.устное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 собеседование</a:t>
                      </a: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Кульчикова</a:t>
                      </a:r>
                      <a:r>
                        <a:rPr lang="ru-RU" sz="1200" b="1" baseline="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М.Т.</a:t>
                      </a:r>
                      <a:endParaRPr lang="ru-RU" sz="1200" b="1" dirty="0" smtClean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6 Б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8211" marR="5821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77%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57%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92%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85,7%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8211" marR="582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58981"/>
              </p:ext>
            </p:extLst>
          </p:nvPr>
        </p:nvGraphicFramePr>
        <p:xfrm>
          <a:off x="3563888" y="1124744"/>
          <a:ext cx="2016225" cy="288032"/>
        </p:xfrm>
        <a:graphic>
          <a:graphicData uri="http://schemas.openxmlformats.org/drawingml/2006/table">
            <a:tbl>
              <a:tblPr/>
              <a:tblGrid>
                <a:gridCol w="522725"/>
                <a:gridCol w="485387"/>
                <a:gridCol w="504056"/>
                <a:gridCol w="504057"/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6343" marR="56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6343" marR="56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6343" marR="56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0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56343" marR="563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75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2089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Заседание МО </a:t>
            </a:r>
            <a:r>
              <a:rPr lang="ru-RU" b="1" dirty="0" smtClean="0">
                <a:solidFill>
                  <a:srgbClr val="FF0000"/>
                </a:solidFill>
              </a:rPr>
              <a:t>№6     20.05.2020г (дистанционно)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Тема : </a:t>
            </a:r>
            <a:r>
              <a:rPr lang="ru-RU" b="1" dirty="0">
                <a:solidFill>
                  <a:srgbClr val="FF0000"/>
                </a:solidFill>
              </a:rPr>
              <a:t>«Результаты деятельности учителей</a:t>
            </a:r>
          </a:p>
          <a:p>
            <a:r>
              <a:rPr lang="ru-RU" b="1" dirty="0">
                <a:solidFill>
                  <a:srgbClr val="FF0000"/>
                </a:solidFill>
              </a:rPr>
              <a:t>русского         языка   и          литературы     по</a:t>
            </a:r>
          </a:p>
          <a:p>
            <a:r>
              <a:rPr lang="ru-RU" b="1" dirty="0">
                <a:solidFill>
                  <a:srgbClr val="FF0000"/>
                </a:solidFill>
              </a:rPr>
              <a:t>совершенствованию  образовательного  процесса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r>
              <a:rPr lang="ru-RU" b="1" dirty="0" smtClean="0">
                <a:solidFill>
                  <a:srgbClr val="FF0000"/>
                </a:solidFill>
              </a:rPr>
              <a:t>Цель</a:t>
            </a:r>
            <a:r>
              <a:rPr lang="ru-RU" b="1" dirty="0">
                <a:solidFill>
                  <a:srgbClr val="FF0000"/>
                </a:solidFill>
              </a:rPr>
              <a:t>:</a:t>
            </a:r>
            <a:r>
              <a:rPr lang="ru-RU" b="1" i="1" dirty="0">
                <a:solidFill>
                  <a:srgbClr val="FF0000"/>
                </a:solidFill>
              </a:rPr>
              <a:t> </a:t>
            </a:r>
            <a:r>
              <a:rPr lang="ru-RU" b="1" dirty="0">
                <a:solidFill>
                  <a:srgbClr val="FF0000"/>
                </a:solidFill>
              </a:rPr>
              <a:t>проанализировать результаты деятельности МО, </a:t>
            </a:r>
            <a:r>
              <a:rPr lang="ru-RU" b="1" dirty="0" smtClean="0">
                <a:solidFill>
                  <a:srgbClr val="FF0000"/>
                </a:solidFill>
              </a:rPr>
              <a:t>проблемы </a:t>
            </a:r>
            <a:r>
              <a:rPr lang="ru-RU" b="1" dirty="0">
                <a:solidFill>
                  <a:srgbClr val="FF0000"/>
                </a:solidFill>
              </a:rPr>
              <a:t>и определить пути их коррекции.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Анализ </a:t>
            </a:r>
            <a:r>
              <a:rPr lang="ru-RU" b="1" dirty="0">
                <a:solidFill>
                  <a:srgbClr val="002060"/>
                </a:solidFill>
              </a:rPr>
              <a:t>успеваемости по предметам за </a:t>
            </a:r>
            <a:r>
              <a:rPr lang="ru-RU" b="1" dirty="0" smtClean="0">
                <a:solidFill>
                  <a:srgbClr val="002060"/>
                </a:solidFill>
              </a:rPr>
              <a:t>2019- </a:t>
            </a:r>
            <a:r>
              <a:rPr lang="ru-RU" b="1" dirty="0">
                <a:solidFill>
                  <a:srgbClr val="002060"/>
                </a:solidFill>
              </a:rPr>
              <a:t>2020 </a:t>
            </a:r>
            <a:r>
              <a:rPr lang="ru-RU" b="1" dirty="0" smtClean="0">
                <a:solidFill>
                  <a:srgbClr val="002060"/>
                </a:solidFill>
              </a:rPr>
              <a:t>учебный год.</a:t>
            </a:r>
            <a:r>
              <a:rPr lang="ru-RU" dirty="0" smtClean="0"/>
              <a:t> </a:t>
            </a:r>
          </a:p>
          <a:p>
            <a:pPr marL="342900" indent="-342900">
              <a:buAutoNum type="arabicPeriod"/>
            </a:pPr>
            <a:endParaRPr lang="ru-RU" b="1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</a:rPr>
              <a:t>Методическая копилка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-обзор </a:t>
            </a:r>
            <a:r>
              <a:rPr lang="ru-RU" b="1" dirty="0">
                <a:solidFill>
                  <a:srgbClr val="002060"/>
                </a:solidFill>
              </a:rPr>
              <a:t>методических находок учителей</a:t>
            </a:r>
            <a:r>
              <a:rPr lang="ru-RU" b="1" dirty="0" smtClean="0"/>
              <a:t>.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3. </a:t>
            </a:r>
            <a:r>
              <a:rPr lang="ru-RU" b="1" dirty="0">
                <a:solidFill>
                  <a:srgbClr val="002060"/>
                </a:solidFill>
              </a:rPr>
              <a:t>Отчет МО русского языка и литературы о выполнении Государственной программы по русскому языку и литературе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4.</a:t>
            </a:r>
            <a:r>
              <a:rPr lang="ru-RU" b="1" dirty="0">
                <a:solidFill>
                  <a:srgbClr val="002060"/>
                </a:solidFill>
              </a:rPr>
              <a:t>  Анализ работы МО за 2019-2020 учебный год, утверждение плана работы МО на новый учебный год.</a:t>
            </a:r>
          </a:p>
        </p:txBody>
      </p:sp>
    </p:spTree>
    <p:extLst>
      <p:ext uri="{BB962C8B-B14F-4D97-AF65-F5344CB8AC3E}">
        <p14:creationId xmlns:p14="http://schemas.microsoft.com/office/powerpoint/2010/main" val="23682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В соответствии с планом 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МО  за учебный год  были проведены проверки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рабочих тетрадей и тетрадей для контрольных работ по русскому языку в 5- 11 классах. </a:t>
            </a:r>
          </a:p>
          <a:p>
            <a:r>
              <a:rPr lang="ru-RU" sz="1400" dirty="0"/>
              <a:t>    </a:t>
            </a:r>
            <a:endParaRPr lang="ru-RU" sz="1400" dirty="0" smtClean="0"/>
          </a:p>
          <a:p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Цель</a:t>
            </a:r>
            <a:r>
              <a:rPr lang="ru-RU" sz="1400" dirty="0"/>
              <a:t>: </a:t>
            </a:r>
            <a:r>
              <a:rPr lang="ru-RU" sz="1400" dirty="0">
                <a:solidFill>
                  <a:srgbClr val="002060"/>
                </a:solidFill>
              </a:rPr>
              <a:t>соблюдение единого орфографического режима, правильность оформления тетрадей, частота проверки, качество проверки (внимательность, аккуратность и правильность исправлений, классификация ошибок), объективность оценок, индивидуальная работа ученика над собственными ошибками.   </a:t>
            </a:r>
          </a:p>
          <a:p>
            <a:r>
              <a:rPr lang="ru-RU" sz="1400" dirty="0"/>
              <a:t> 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В результате проверки наличия  и ведения тетрадей учащимися, качества проверки и систему работы учителей было выявлено: тетради проверяются систематически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</a:rPr>
              <a:t>учителями русского языка и литературы. Уровень проверки тетрадей  находится в удовлетворительном состоянии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356992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Проверка техники чтения  в 5-7 классах с целью </a:t>
            </a:r>
            <a:r>
              <a:rPr lang="ru-RU" altLang="ru-RU" sz="1400" dirty="0" err="1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обученности</a:t>
            </a: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учащихся и выявления пробелов показала, что </a:t>
            </a:r>
            <a:r>
              <a:rPr lang="ru-RU" altLang="ru-RU" sz="1400" dirty="0">
                <a:solidFill>
                  <a:srgbClr val="002060"/>
                </a:solidFill>
                <a:latin typeface="Arial" charset="0"/>
              </a:rPr>
              <a:t>в</a:t>
            </a: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течение  </a:t>
            </a:r>
            <a:r>
              <a:rPr lang="ru-RU" altLang="ru-RU" sz="14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года  </a:t>
            </a: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наблюдается незначительный рост учащихся, </a:t>
            </a:r>
            <a:r>
              <a:rPr lang="ru-RU" altLang="ru-RU" sz="14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читающих </a:t>
            </a: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норму и выше нормы.</a:t>
            </a:r>
            <a:endParaRPr lang="ru-RU" altLang="ru-RU" sz="1400" dirty="0">
              <a:solidFill>
                <a:srgbClr val="002060"/>
              </a:solidFill>
              <a:latin typeface="Arial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Рекомендации</a:t>
            </a:r>
            <a:r>
              <a:rPr lang="ru-RU" altLang="ru-RU" sz="1400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: </a:t>
            </a:r>
            <a:endParaRPr lang="ru-RU" altLang="ru-RU" sz="1400" dirty="0">
              <a:solidFill>
                <a:srgbClr val="002060"/>
              </a:solidFill>
              <a:latin typeface="Arial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Учителям-предметникам вести систематическую работу с учащимися по повышению качества чтения. </a:t>
            </a:r>
            <a:endParaRPr lang="ru-RU" altLang="ru-RU" sz="1400" dirty="0">
              <a:solidFill>
                <a:srgbClr val="002060"/>
              </a:solidFill>
              <a:latin typeface="Arial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На уроках литературы выделять время на выразительное чтение.</a:t>
            </a:r>
            <a:endParaRPr lang="ru-RU" altLang="ru-RU" sz="1400" dirty="0">
              <a:solidFill>
                <a:srgbClr val="002060"/>
              </a:solidFill>
              <a:latin typeface="Arial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Char char="•"/>
            </a:pPr>
            <a:r>
              <a:rPr lang="ru-RU" altLang="ru-RU" sz="1400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 Проводить Дни чтения совместно со школьной библиотекой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7529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276872"/>
            <a:ext cx="84969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ru-RU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Методическое объединение  рекомендует учителям русского языка:</a:t>
            </a:r>
          </a:p>
          <a:p>
            <a:endParaRPr lang="ru-RU" b="1" i="1" dirty="0">
              <a:solidFill>
                <a:srgbClr val="FF0000"/>
              </a:solidFill>
            </a:endParaRP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соответствии с выявленными типичными ошибками внести коррективы в поурочные планы и планы дополнительных индивидуальных занятий.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 2. Добиваться от всех учащихся выучивания предметного материала.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 3. Организовывать сопутствующее повторение взаимосвязанных тем и разделов курса.</a:t>
            </a:r>
          </a:p>
          <a:p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 4. Продолжить работу по формированию </a:t>
            </a:r>
            <a:r>
              <a:rPr lang="ru-RU" sz="1600" i="1" dirty="0" err="1">
                <a:solidFill>
                  <a:schemeClr val="accent6">
                    <a:lumMod val="50000"/>
                  </a:schemeClr>
                </a:solidFill>
              </a:rPr>
              <a:t>метапредметных</a:t>
            </a:r>
            <a:r>
              <a:rPr lang="ru-RU" sz="1600" i="1" dirty="0">
                <a:solidFill>
                  <a:schemeClr val="accent6">
                    <a:lumMod val="50000"/>
                  </a:schemeClr>
                </a:solidFill>
              </a:rPr>
              <a:t> умений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620688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В школе сложилась система промежуточного контроля, которая включает:  административные контрольные работы. Одним из главных показателей уровня преподавания предмета являются результаты контрольных работ.</a:t>
            </a:r>
          </a:p>
          <a:p>
            <a:r>
              <a:rPr lang="ru-RU" i="1" dirty="0">
                <a:solidFill>
                  <a:schemeClr val="accent1">
                    <a:lumMod val="50000"/>
                  </a:schemeClr>
                </a:solidFill>
              </a:rPr>
              <a:t>     Анализ результатов помогает учителям русского языка и администрации оперативно корректировать деятельность и планировать индивидуальные занятия с учащимися.             </a:t>
            </a:r>
          </a:p>
        </p:txBody>
      </p:sp>
    </p:spTree>
    <p:extLst>
      <p:ext uri="{BB962C8B-B14F-4D97-AF65-F5344CB8AC3E}">
        <p14:creationId xmlns:p14="http://schemas.microsoft.com/office/powerpoint/2010/main" val="9526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9"/>
            <a:ext cx="835292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</a:t>
            </a:r>
            <a:r>
              <a:rPr lang="ru-RU" sz="1600" b="1" i="1" dirty="0" smtClean="0">
                <a:solidFill>
                  <a:srgbClr val="002060"/>
                </a:solidFill>
              </a:rPr>
              <a:t>Работа </a:t>
            </a:r>
            <a:r>
              <a:rPr lang="ru-RU" sz="1600" b="1" i="1" dirty="0">
                <a:solidFill>
                  <a:srgbClr val="002060"/>
                </a:solidFill>
              </a:rPr>
              <a:t>с </a:t>
            </a:r>
            <a:r>
              <a:rPr lang="ru-RU" sz="1600" b="1" i="1" dirty="0" smtClean="0">
                <a:solidFill>
                  <a:srgbClr val="002060"/>
                </a:solidFill>
              </a:rPr>
              <a:t>одаренными </a:t>
            </a:r>
            <a:r>
              <a:rPr lang="ru-RU" sz="1600" b="1" i="1" dirty="0">
                <a:solidFill>
                  <a:srgbClr val="002060"/>
                </a:solidFill>
              </a:rPr>
              <a:t>учащимся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  <a:endParaRPr lang="ru-RU" sz="1600" dirty="0" smtClean="0"/>
          </a:p>
          <a:p>
            <a:endParaRPr lang="ru-RU" sz="1600" i="1" dirty="0" smtClean="0">
              <a:solidFill>
                <a:srgbClr val="7030A0"/>
              </a:solidFill>
            </a:endParaRPr>
          </a:p>
          <a:p>
            <a:r>
              <a:rPr lang="ru-RU" sz="1600" i="1" dirty="0" smtClean="0">
                <a:solidFill>
                  <a:srgbClr val="7030A0"/>
                </a:solidFill>
              </a:rPr>
              <a:t>В </a:t>
            </a:r>
            <a:r>
              <a:rPr lang="ru-RU" sz="1600" i="1" dirty="0">
                <a:solidFill>
                  <a:srgbClr val="7030A0"/>
                </a:solidFill>
              </a:rPr>
              <a:t>течение </a:t>
            </a:r>
            <a:r>
              <a:rPr lang="ru-RU" sz="1600" i="1" dirty="0" smtClean="0">
                <a:solidFill>
                  <a:srgbClr val="7030A0"/>
                </a:solidFill>
              </a:rPr>
              <a:t>года  </a:t>
            </a:r>
            <a:r>
              <a:rPr lang="ru-RU" sz="1600" i="1" dirty="0">
                <a:solidFill>
                  <a:srgbClr val="7030A0"/>
                </a:solidFill>
              </a:rPr>
              <a:t>проводилась работа с одаренными </a:t>
            </a:r>
            <a:r>
              <a:rPr lang="ru-RU" sz="1600" i="1" dirty="0" smtClean="0">
                <a:solidFill>
                  <a:srgbClr val="7030A0"/>
                </a:solidFill>
              </a:rPr>
              <a:t>учащимися:</a:t>
            </a:r>
          </a:p>
          <a:p>
            <a:r>
              <a:rPr lang="ru-RU" sz="1600" i="1" dirty="0">
                <a:solidFill>
                  <a:srgbClr val="7030A0"/>
                </a:solidFill>
              </a:rPr>
              <a:t>п</a:t>
            </a:r>
            <a:r>
              <a:rPr lang="ru-RU" sz="1600" i="1" dirty="0" smtClean="0">
                <a:solidFill>
                  <a:srgbClr val="7030A0"/>
                </a:solidFill>
              </a:rPr>
              <a:t>одготовка </a:t>
            </a:r>
            <a:r>
              <a:rPr lang="ru-RU" sz="1600" i="1" dirty="0">
                <a:solidFill>
                  <a:srgbClr val="7030A0"/>
                </a:solidFill>
              </a:rPr>
              <a:t>к школьной и муниципальной </a:t>
            </a:r>
            <a:r>
              <a:rPr lang="ru-RU" sz="1600" i="1" dirty="0" smtClean="0">
                <a:solidFill>
                  <a:srgbClr val="7030A0"/>
                </a:solidFill>
              </a:rPr>
              <a:t>олимпиаде,</a:t>
            </a:r>
          </a:p>
          <a:p>
            <a:r>
              <a:rPr lang="ru-RU" sz="1600" i="1" dirty="0">
                <a:solidFill>
                  <a:srgbClr val="7030A0"/>
                </a:solidFill>
              </a:rPr>
              <a:t>п</a:t>
            </a:r>
            <a:r>
              <a:rPr lang="ru-RU" sz="1600" i="1" dirty="0" smtClean="0">
                <a:solidFill>
                  <a:srgbClr val="7030A0"/>
                </a:solidFill>
              </a:rPr>
              <a:t>одготовка </a:t>
            </a:r>
            <a:r>
              <a:rPr lang="ru-RU" sz="1600" i="1" dirty="0">
                <a:solidFill>
                  <a:srgbClr val="7030A0"/>
                </a:solidFill>
              </a:rPr>
              <a:t>к конкурсам и промежуточной аттестации</a:t>
            </a:r>
          </a:p>
          <a:p>
            <a:r>
              <a:rPr lang="ru-RU" sz="1600" dirty="0" smtClean="0"/>
              <a:t> 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</a:rPr>
              <a:t>         </a:t>
            </a:r>
            <a:r>
              <a:rPr lang="ru-RU" sz="1600" b="1" i="1" dirty="0" smtClean="0">
                <a:solidFill>
                  <a:srgbClr val="002060"/>
                </a:solidFill>
              </a:rPr>
              <a:t>Учителя </a:t>
            </a:r>
            <a:r>
              <a:rPr lang="ru-RU" sz="1600" b="1" i="1" dirty="0">
                <a:solidFill>
                  <a:srgbClr val="002060"/>
                </a:solidFill>
              </a:rPr>
              <a:t>вели работу с </a:t>
            </a:r>
            <a:r>
              <a:rPr lang="ru-RU" sz="1600" b="1" i="1" dirty="0" smtClean="0">
                <a:solidFill>
                  <a:srgbClr val="002060"/>
                </a:solidFill>
              </a:rPr>
              <a:t>слабоуспевающими учащимися</a:t>
            </a:r>
            <a:r>
              <a:rPr lang="ru-RU" sz="1600" b="1" dirty="0" smtClean="0">
                <a:solidFill>
                  <a:srgbClr val="002060"/>
                </a:solidFill>
              </a:rPr>
              <a:t>: </a:t>
            </a:r>
          </a:p>
          <a:p>
            <a:r>
              <a:rPr lang="ru-RU" sz="1600" i="1" dirty="0" smtClean="0">
                <a:solidFill>
                  <a:srgbClr val="7030A0"/>
                </a:solidFill>
              </a:rPr>
              <a:t>          </a:t>
            </a:r>
          </a:p>
          <a:p>
            <a:r>
              <a:rPr lang="ru-RU" sz="1600" i="1" dirty="0" smtClean="0">
                <a:solidFill>
                  <a:srgbClr val="7030A0"/>
                </a:solidFill>
              </a:rPr>
              <a:t>Консультации                                            Дополнительные </a:t>
            </a:r>
            <a:r>
              <a:rPr lang="ru-RU" sz="1600" i="1" dirty="0">
                <a:solidFill>
                  <a:srgbClr val="7030A0"/>
                </a:solidFill>
              </a:rPr>
              <a:t>задания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599751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rgbClr val="7030A0"/>
                </a:solidFill>
              </a:rPr>
              <a:t>Поддержка и развитие детской индивидуальности - одна из задач стоящих перед педагогическим коллективом школы и успешно решаемая им через  работу кружков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421160"/>
            <a:ext cx="84249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Кружок </a:t>
            </a:r>
            <a:r>
              <a:rPr lang="ru-RU" sz="1600" dirty="0">
                <a:solidFill>
                  <a:srgbClr val="FF0000"/>
                </a:solidFill>
              </a:rPr>
              <a:t>« Вдохновение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»      Руководитель :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</a:rPr>
              <a:t>Кульчикова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 М.Т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861048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7030A0"/>
                </a:solidFill>
              </a:rPr>
              <a:t>Фактический охват учащихся  составляет  70% от общего количества учащихся в классах. Занятия в кружке проводятся коллективно , в группах, индивидуально. В процессе индивидуальной работы учащиеся приобретают навык самостоятельной работы с теоретическим материалом.</a:t>
            </a:r>
          </a:p>
          <a:p>
            <a:endParaRPr lang="ru-RU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7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777686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         </a:t>
            </a:r>
            <a:r>
              <a:rPr lang="ru-RU" sz="2000" b="1" dirty="0" smtClean="0">
                <a:solidFill>
                  <a:srgbClr val="FF0000"/>
                </a:solidFill>
              </a:rPr>
              <a:t>ЗАДАЧИ МО русского языка и литературы:</a:t>
            </a:r>
            <a:endParaRPr lang="ru-RU" sz="2000" b="1" dirty="0">
              <a:solidFill>
                <a:srgbClr val="FF0000"/>
              </a:solidFill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Работа </a:t>
            </a:r>
            <a:r>
              <a:rPr lang="ru-RU">
                <a:solidFill>
                  <a:schemeClr val="accent1">
                    <a:lumMod val="50000"/>
                  </a:schemeClr>
                </a:solidFill>
              </a:rPr>
              <a:t>по 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овладению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новыми ФГОС в рамках государственной образовательной политики, новыми образовательными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технологиями по русскому языку и литературе.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 algn="just"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Организация </a:t>
            </a:r>
            <a:r>
              <a:rPr lang="ru-RU" dirty="0">
                <a:solidFill>
                  <a:srgbClr val="002060"/>
                </a:solidFill>
              </a:rPr>
              <a:t>повышения квалификации учителей через постоянно действующие формы обучения (курсы повышения квалификации</a:t>
            </a:r>
            <a:r>
              <a:rPr lang="ru-RU" dirty="0" smtClean="0">
                <a:solidFill>
                  <a:srgbClr val="002060"/>
                </a:solidFill>
              </a:rPr>
              <a:t>).</a:t>
            </a:r>
            <a:r>
              <a:rPr lang="ru-RU" dirty="0"/>
              <a:t> </a:t>
            </a:r>
            <a:endParaRPr lang="ru-RU" dirty="0" smtClean="0"/>
          </a:p>
          <a:p>
            <a:pPr marL="342900" indent="-342900" algn="just">
              <a:buFontTx/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Проведение </a:t>
            </a:r>
            <a:r>
              <a:rPr lang="ru-RU" dirty="0">
                <a:solidFill>
                  <a:srgbClr val="002060"/>
                </a:solidFill>
              </a:rPr>
              <a:t>нестандартных уроков с использованием современных педагогических технологий с целью повышения познавательного интереса обучающихся к предмету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  <a:p>
            <a:pPr algn="just"/>
            <a:r>
              <a:rPr lang="ru-RU" dirty="0">
                <a:solidFill>
                  <a:srgbClr val="002060"/>
                </a:solidFill>
              </a:rPr>
              <a:t>4</a:t>
            </a:r>
            <a:r>
              <a:rPr lang="ru-RU" dirty="0" smtClean="0">
                <a:solidFill>
                  <a:srgbClr val="002060"/>
                </a:solidFill>
              </a:rPr>
              <a:t>. Работа </a:t>
            </a:r>
            <a:r>
              <a:rPr lang="ru-RU" dirty="0">
                <a:solidFill>
                  <a:srgbClr val="002060"/>
                </a:solidFill>
              </a:rPr>
              <a:t>по подготовке к ОГЭ и ЕГЭ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 Организация системной подготовки учащихся к выполнению заданий 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5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>
                <a:solidFill>
                  <a:srgbClr val="002060"/>
                </a:solidFill>
              </a:rPr>
              <a:t>Подготовка учащихся 11 класса к Итоговому сочинению.</a:t>
            </a:r>
          </a:p>
          <a:p>
            <a:pPr lvl="0" algn="just"/>
            <a:r>
              <a:rPr lang="ru-RU" dirty="0">
                <a:solidFill>
                  <a:srgbClr val="002060"/>
                </a:solidFill>
              </a:rPr>
              <a:t>6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>
                <a:solidFill>
                  <a:srgbClr val="002060"/>
                </a:solidFill>
              </a:rPr>
              <a:t>Подготовка учащихся к школьному и муниципальному этапу Всероссийской олимпиады школьников.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7.Совершенствование </a:t>
            </a:r>
            <a:r>
              <a:rPr lang="ru-RU" dirty="0">
                <a:solidFill>
                  <a:srgbClr val="002060"/>
                </a:solidFill>
              </a:rPr>
              <a:t>форм и методов организации внеклассной деятельности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8</a:t>
            </a:r>
            <a:r>
              <a:rPr lang="ru-RU" dirty="0" smtClean="0">
                <a:solidFill>
                  <a:srgbClr val="002060"/>
                </a:solidFill>
              </a:rPr>
              <a:t>.Совершенствование </a:t>
            </a:r>
            <a:r>
              <a:rPr lang="ru-RU" dirty="0">
                <a:solidFill>
                  <a:srgbClr val="002060"/>
                </a:solidFill>
              </a:rPr>
              <a:t>работы по развитию интеллектуальных способностей обучающихся, выявление одарённых.</a:t>
            </a:r>
          </a:p>
          <a:p>
            <a:pPr algn="just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86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25857"/>
            <a:ext cx="856895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    Учащиеся  нашей школы принимают активное участие в </a:t>
            </a:r>
          </a:p>
          <a:p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                              творческих конкурсах.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Даутова</a:t>
            </a:r>
            <a:r>
              <a:rPr lang="ru-RU" dirty="0" smtClean="0">
                <a:solidFill>
                  <a:srgbClr val="FF0000"/>
                </a:solidFill>
              </a:rPr>
              <a:t> Медина</a:t>
            </a:r>
            <a:r>
              <a:rPr lang="ru-RU" dirty="0" smtClean="0">
                <a:solidFill>
                  <a:srgbClr val="00B050"/>
                </a:solidFill>
              </a:rPr>
              <a:t>, уч-ся 8 класса, приняла участие в муниципальном этапе </a:t>
            </a:r>
            <a:r>
              <a:rPr lang="ru-RU" dirty="0">
                <a:solidFill>
                  <a:srgbClr val="00B050"/>
                </a:solidFill>
              </a:rPr>
              <a:t>республиканского конкурса </a:t>
            </a:r>
            <a:r>
              <a:rPr lang="ru-RU" dirty="0" smtClean="0">
                <a:solidFill>
                  <a:srgbClr val="00B050"/>
                </a:solidFill>
              </a:rPr>
              <a:t>сочинений: </a:t>
            </a:r>
            <a:r>
              <a:rPr lang="ru-RU" b="1" dirty="0" smtClean="0">
                <a:solidFill>
                  <a:srgbClr val="00B050"/>
                </a:solidFill>
              </a:rPr>
              <a:t>Будущее </a:t>
            </a:r>
            <a:r>
              <a:rPr lang="ru-RU" b="1" dirty="0">
                <a:solidFill>
                  <a:srgbClr val="00B050"/>
                </a:solidFill>
              </a:rPr>
              <a:t>моей страны – в моих руках! </a:t>
            </a:r>
            <a:r>
              <a:rPr lang="ru-RU" b="1" dirty="0"/>
              <a:t> </a:t>
            </a:r>
            <a:r>
              <a:rPr lang="ru-RU" b="1" dirty="0" smtClean="0">
                <a:solidFill>
                  <a:srgbClr val="00B050"/>
                </a:solidFill>
              </a:rPr>
              <a:t>Рук : </a:t>
            </a:r>
            <a:r>
              <a:rPr lang="ru-RU" b="1" dirty="0" err="1">
                <a:solidFill>
                  <a:srgbClr val="00B050"/>
                </a:solidFill>
              </a:rPr>
              <a:t>Кульчикова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М.Т</a:t>
            </a:r>
            <a:r>
              <a:rPr lang="ru-RU" dirty="0" smtClean="0">
                <a:solidFill>
                  <a:srgbClr val="00B050"/>
                </a:solidFill>
              </a:rPr>
              <a:t>.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Койлакаева</a:t>
            </a:r>
            <a:r>
              <a:rPr lang="ru-RU" dirty="0" smtClean="0">
                <a:solidFill>
                  <a:srgbClr val="FF0000"/>
                </a:solidFill>
              </a:rPr>
              <a:t> Аделия,</a:t>
            </a:r>
            <a:r>
              <a:rPr lang="ru-RU" dirty="0" smtClean="0">
                <a:solidFill>
                  <a:srgbClr val="00B050"/>
                </a:solidFill>
              </a:rPr>
              <a:t>уч-ся 10 класса, в муниципальном этапе конкурса сочинений </a:t>
            </a:r>
            <a:r>
              <a:rPr lang="ru-RU" dirty="0" smtClean="0">
                <a:solidFill>
                  <a:srgbClr val="002060"/>
                </a:solidFill>
              </a:rPr>
              <a:t>«Терроризм </a:t>
            </a:r>
            <a:r>
              <a:rPr lang="ru-RU" dirty="0">
                <a:solidFill>
                  <a:srgbClr val="002060"/>
                </a:solidFill>
              </a:rPr>
              <a:t>– зло против человечества</a:t>
            </a:r>
            <a:r>
              <a:rPr lang="ru-RU" dirty="0" smtClean="0">
                <a:solidFill>
                  <a:srgbClr val="00B050"/>
                </a:solidFill>
              </a:rPr>
              <a:t>». </a:t>
            </a:r>
            <a:r>
              <a:rPr lang="ru-RU" b="1" dirty="0" err="1" smtClean="0">
                <a:solidFill>
                  <a:srgbClr val="00B050"/>
                </a:solidFill>
              </a:rPr>
              <a:t>Рук.Эдильбаева</a:t>
            </a:r>
            <a:r>
              <a:rPr lang="ru-RU" b="1" dirty="0" smtClean="0">
                <a:solidFill>
                  <a:srgbClr val="00B050"/>
                </a:solidFill>
              </a:rPr>
              <a:t> Р.А</a:t>
            </a:r>
            <a:r>
              <a:rPr lang="ru-RU" dirty="0" smtClean="0">
                <a:solidFill>
                  <a:srgbClr val="00B050"/>
                </a:solidFill>
              </a:rPr>
              <a:t>. и была награждена поощрительным призом.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Ученицы 8 класса </a:t>
            </a:r>
            <a:r>
              <a:rPr lang="ru-RU" dirty="0" err="1" smtClean="0">
                <a:solidFill>
                  <a:srgbClr val="FF0000"/>
                </a:solidFill>
              </a:rPr>
              <a:t>Такаева</a:t>
            </a:r>
            <a:r>
              <a:rPr lang="ru-RU" dirty="0" smtClean="0">
                <a:solidFill>
                  <a:srgbClr val="FF0000"/>
                </a:solidFill>
              </a:rPr>
              <a:t> Рафида </a:t>
            </a:r>
            <a:r>
              <a:rPr lang="ru-RU" dirty="0" smtClean="0">
                <a:solidFill>
                  <a:srgbClr val="00B050"/>
                </a:solidFill>
              </a:rPr>
              <a:t>и </a:t>
            </a:r>
            <a:r>
              <a:rPr lang="ru-RU" dirty="0" smtClean="0">
                <a:solidFill>
                  <a:srgbClr val="FF0000"/>
                </a:solidFill>
              </a:rPr>
              <a:t>Юнусова </a:t>
            </a:r>
            <a:r>
              <a:rPr lang="ru-RU" dirty="0" err="1" smtClean="0">
                <a:solidFill>
                  <a:srgbClr val="FF0000"/>
                </a:solidFill>
              </a:rPr>
              <a:t>Гульзар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приняли участие в конкурсе сочинений, посвященных к 90-летию Ногайского района.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Шокаева</a:t>
            </a:r>
            <a:r>
              <a:rPr lang="ru-RU" dirty="0" smtClean="0">
                <a:solidFill>
                  <a:srgbClr val="FF0000"/>
                </a:solidFill>
              </a:rPr>
              <a:t> Минарет</a:t>
            </a:r>
            <a:r>
              <a:rPr lang="ru-RU" dirty="0" smtClean="0">
                <a:solidFill>
                  <a:srgbClr val="00B050"/>
                </a:solidFill>
              </a:rPr>
              <a:t>, уч-ся 11 класса, заняла 2 место на муниципальном этапе сочинений на тему: « Если завтра мой язык исчезнет, то я готов сегодня умереть» </a:t>
            </a:r>
            <a:r>
              <a:rPr lang="ru-RU" dirty="0" err="1" smtClean="0">
                <a:solidFill>
                  <a:srgbClr val="00B050"/>
                </a:solidFill>
              </a:rPr>
              <a:t>Р.Гамзатов</a:t>
            </a:r>
            <a:r>
              <a:rPr lang="ru-RU" dirty="0" smtClean="0">
                <a:solidFill>
                  <a:srgbClr val="00B050"/>
                </a:solidFill>
              </a:rPr>
              <a:t>  </a:t>
            </a:r>
            <a:r>
              <a:rPr lang="ru-RU" b="1" dirty="0" err="1" smtClean="0">
                <a:solidFill>
                  <a:srgbClr val="00B050"/>
                </a:solidFill>
              </a:rPr>
              <a:t>Рук.Аджакова</a:t>
            </a:r>
            <a:r>
              <a:rPr lang="ru-RU" b="1" dirty="0" smtClean="0">
                <a:solidFill>
                  <a:srgbClr val="00B050"/>
                </a:solidFill>
              </a:rPr>
              <a:t> Ф.Я.</a:t>
            </a:r>
            <a:endParaRPr lang="ru-RU" b="1" dirty="0">
              <a:solidFill>
                <a:srgbClr val="00B050"/>
              </a:solidFill>
            </a:endParaRPr>
          </a:p>
          <a:p>
            <a:r>
              <a:rPr lang="ru-RU" dirty="0" err="1" smtClean="0">
                <a:solidFill>
                  <a:srgbClr val="FF0000"/>
                </a:solidFill>
              </a:rPr>
              <a:t>Такаева</a:t>
            </a:r>
            <a:r>
              <a:rPr lang="ru-RU" dirty="0" smtClean="0">
                <a:solidFill>
                  <a:srgbClr val="FF0000"/>
                </a:solidFill>
              </a:rPr>
              <a:t> Рафида</a:t>
            </a:r>
            <a:r>
              <a:rPr lang="ru-RU" dirty="0" smtClean="0">
                <a:solidFill>
                  <a:srgbClr val="00B050"/>
                </a:solidFill>
              </a:rPr>
              <a:t>, заняв призовое место в октябре  на школьном этапе конкурса чтецов , посвященных </a:t>
            </a:r>
            <a:r>
              <a:rPr lang="ru-RU" dirty="0">
                <a:solidFill>
                  <a:srgbClr val="00B050"/>
                </a:solidFill>
              </a:rPr>
              <a:t>Г</a:t>
            </a:r>
            <a:r>
              <a:rPr lang="ru-RU" dirty="0" smtClean="0">
                <a:solidFill>
                  <a:srgbClr val="00B050"/>
                </a:solidFill>
              </a:rPr>
              <a:t>оду театра , приняла участие в заочном республиканском конкурсе </a:t>
            </a:r>
            <a:r>
              <a:rPr lang="ru-RU" dirty="0" err="1" smtClean="0">
                <a:solidFill>
                  <a:srgbClr val="00B050"/>
                </a:solidFill>
              </a:rPr>
              <a:t>видеостихотворений</a:t>
            </a:r>
            <a:r>
              <a:rPr lang="ru-RU" dirty="0" smtClean="0">
                <a:solidFill>
                  <a:srgbClr val="00B050"/>
                </a:solidFill>
              </a:rPr>
              <a:t> на тему « Театру все возрасты покорны!» Ко дню Матери на муниципальном уровне в конкурсе  «Пожелание маме» приняла участие </a:t>
            </a:r>
            <a:r>
              <a:rPr lang="ru-RU" dirty="0" smtClean="0">
                <a:solidFill>
                  <a:srgbClr val="FF0000"/>
                </a:solidFill>
              </a:rPr>
              <a:t>Култаева </a:t>
            </a:r>
            <a:r>
              <a:rPr lang="ru-RU" dirty="0" err="1" smtClean="0">
                <a:solidFill>
                  <a:srgbClr val="FF0000"/>
                </a:solidFill>
              </a:rPr>
              <a:t>Кадрия</a:t>
            </a:r>
            <a:r>
              <a:rPr lang="ru-RU" dirty="0" smtClean="0">
                <a:solidFill>
                  <a:srgbClr val="00B050"/>
                </a:solidFill>
              </a:rPr>
              <a:t>, </a:t>
            </a:r>
            <a:r>
              <a:rPr lang="ru-RU" dirty="0" err="1" smtClean="0">
                <a:solidFill>
                  <a:srgbClr val="00B050"/>
                </a:solidFill>
              </a:rPr>
              <a:t>уч-ца</a:t>
            </a:r>
            <a:r>
              <a:rPr lang="ru-RU" dirty="0" smtClean="0">
                <a:solidFill>
                  <a:srgbClr val="00B050"/>
                </a:solidFill>
              </a:rPr>
              <a:t> 6 А класса.</a:t>
            </a:r>
          </a:p>
          <a:p>
            <a:r>
              <a:rPr lang="ru-RU" b="1" dirty="0" smtClean="0">
                <a:solidFill>
                  <a:srgbClr val="00B050"/>
                </a:solidFill>
              </a:rPr>
              <a:t>         </a:t>
            </a:r>
            <a:r>
              <a:rPr lang="ru-RU" b="1" dirty="0" err="1" smtClean="0">
                <a:solidFill>
                  <a:srgbClr val="00B050"/>
                </a:solidFill>
              </a:rPr>
              <a:t>рук.Кокурова</a:t>
            </a:r>
            <a:r>
              <a:rPr lang="ru-RU" b="1" dirty="0" smtClean="0">
                <a:solidFill>
                  <a:srgbClr val="00B050"/>
                </a:solidFill>
              </a:rPr>
              <a:t> Б.А. </a:t>
            </a:r>
            <a:r>
              <a:rPr lang="ru-RU" dirty="0" smtClean="0">
                <a:solidFill>
                  <a:srgbClr val="00B050"/>
                </a:solidFill>
              </a:rPr>
              <a:t>Муниципальный этап Всероссийского  конкурса сочинений « Без срока давности», посвященный сохранению </a:t>
            </a:r>
            <a:r>
              <a:rPr lang="ru-RU" dirty="0">
                <a:solidFill>
                  <a:srgbClr val="00B050"/>
                </a:solidFill>
              </a:rPr>
              <a:t>и </a:t>
            </a:r>
            <a:r>
              <a:rPr lang="ru-RU" dirty="0" smtClean="0">
                <a:solidFill>
                  <a:srgbClr val="00B050"/>
                </a:solidFill>
              </a:rPr>
              <a:t>увековечению </a:t>
            </a:r>
            <a:r>
              <a:rPr lang="ru-RU" dirty="0">
                <a:solidFill>
                  <a:srgbClr val="00B050"/>
                </a:solidFill>
              </a:rPr>
              <a:t>памяти о Великой Отечественной войне 1941–1945 </a:t>
            </a:r>
            <a:r>
              <a:rPr lang="ru-RU" dirty="0" smtClean="0">
                <a:solidFill>
                  <a:srgbClr val="00B050"/>
                </a:solidFill>
              </a:rPr>
              <a:t>годов 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-</a:t>
            </a:r>
            <a:r>
              <a:rPr lang="ru-RU" dirty="0" smtClean="0">
                <a:solidFill>
                  <a:srgbClr val="00B050"/>
                </a:solidFill>
              </a:rPr>
              <a:t> сочинение </a:t>
            </a:r>
            <a:r>
              <a:rPr lang="ru-RU" dirty="0" smtClean="0">
                <a:solidFill>
                  <a:srgbClr val="FF0000"/>
                </a:solidFill>
              </a:rPr>
              <a:t>Яхьяевой </a:t>
            </a:r>
            <a:r>
              <a:rPr lang="ru-RU" dirty="0" err="1" smtClean="0">
                <a:solidFill>
                  <a:srgbClr val="FF0000"/>
                </a:solidFill>
              </a:rPr>
              <a:t>Камилы</a:t>
            </a:r>
            <a:r>
              <a:rPr lang="ru-RU" dirty="0" smtClean="0">
                <a:solidFill>
                  <a:srgbClr val="00B050"/>
                </a:solidFill>
              </a:rPr>
              <a:t>, </a:t>
            </a:r>
            <a:r>
              <a:rPr lang="ru-RU" dirty="0" err="1" smtClean="0">
                <a:solidFill>
                  <a:srgbClr val="00B050"/>
                </a:solidFill>
              </a:rPr>
              <a:t>уч-цы</a:t>
            </a:r>
            <a:r>
              <a:rPr lang="ru-RU" dirty="0" smtClean="0">
                <a:solidFill>
                  <a:srgbClr val="00B050"/>
                </a:solidFill>
              </a:rPr>
              <a:t> 9 </a:t>
            </a:r>
            <a:r>
              <a:rPr lang="ru-RU" dirty="0" err="1" smtClean="0">
                <a:solidFill>
                  <a:srgbClr val="00B050"/>
                </a:solidFill>
              </a:rPr>
              <a:t>кл</a:t>
            </a:r>
            <a:r>
              <a:rPr lang="ru-RU" dirty="0" smtClean="0">
                <a:solidFill>
                  <a:srgbClr val="00B050"/>
                </a:solidFill>
              </a:rPr>
              <a:t>. </a:t>
            </a:r>
            <a:r>
              <a:rPr lang="ru-RU" b="1" dirty="0" err="1" smtClean="0">
                <a:solidFill>
                  <a:srgbClr val="00B050"/>
                </a:solidFill>
              </a:rPr>
              <a:t>Рук.Аджакова</a:t>
            </a:r>
            <a:r>
              <a:rPr lang="ru-RU" b="1" dirty="0" smtClean="0">
                <a:solidFill>
                  <a:srgbClr val="00B050"/>
                </a:solidFill>
              </a:rPr>
              <a:t> Ф.Я.</a:t>
            </a:r>
            <a:endParaRPr lang="ru-RU" b="1" dirty="0">
              <a:solidFill>
                <a:srgbClr val="00B050"/>
              </a:solidFill>
            </a:endParaRPr>
          </a:p>
          <a:p>
            <a:r>
              <a:rPr lang="ru-RU" dirty="0"/>
              <a:t> 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0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848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Кульчикова</a:t>
            </a:r>
            <a:r>
              <a:rPr lang="ru-RU" dirty="0" smtClean="0">
                <a:solidFill>
                  <a:srgbClr val="0070C0"/>
                </a:solidFill>
              </a:rPr>
              <a:t> М.Т. приняла участие в Всероссийском конкурсе с  методической разработкой </a:t>
            </a:r>
            <a:r>
              <a:rPr lang="ru-RU" dirty="0">
                <a:solidFill>
                  <a:srgbClr val="0070C0"/>
                </a:solidFill>
              </a:rPr>
              <a:t>урока на </a:t>
            </a:r>
            <a:r>
              <a:rPr lang="ru-RU" dirty="0" smtClean="0">
                <a:solidFill>
                  <a:srgbClr val="0070C0"/>
                </a:solidFill>
              </a:rPr>
              <a:t>тему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«Словарный </a:t>
            </a:r>
            <a:r>
              <a:rPr lang="ru-RU" dirty="0">
                <a:solidFill>
                  <a:srgbClr val="00B050"/>
                </a:solidFill>
              </a:rPr>
              <a:t>урок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(</a:t>
            </a:r>
            <a:r>
              <a:rPr lang="ru-RU" dirty="0">
                <a:solidFill>
                  <a:srgbClr val="0070C0"/>
                </a:solidFill>
              </a:rPr>
              <a:t>6 класс</a:t>
            </a:r>
            <a:r>
              <a:rPr lang="ru-RU" dirty="0" smtClean="0">
                <a:solidFill>
                  <a:srgbClr val="0070C0"/>
                </a:solidFill>
              </a:rPr>
              <a:t>)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Совместно с Точкой роста выпустили </a:t>
            </a:r>
            <a:r>
              <a:rPr lang="ru-RU" dirty="0" err="1" smtClean="0">
                <a:solidFill>
                  <a:srgbClr val="0070C0"/>
                </a:solidFill>
              </a:rPr>
              <a:t>видеоурок</a:t>
            </a:r>
            <a:r>
              <a:rPr lang="ru-RU" dirty="0" smtClean="0">
                <a:solidFill>
                  <a:srgbClr val="0070C0"/>
                </a:solidFill>
              </a:rPr>
              <a:t> на тему: </a:t>
            </a:r>
            <a:r>
              <a:rPr lang="ru-RU" b="1" dirty="0" err="1" smtClean="0">
                <a:solidFill>
                  <a:srgbClr val="0070C0"/>
                </a:solidFill>
              </a:rPr>
              <a:t>А.Т.Твардовский</a:t>
            </a:r>
            <a:r>
              <a:rPr lang="ru-RU" b="1" dirty="0" smtClean="0">
                <a:solidFill>
                  <a:srgbClr val="0070C0"/>
                </a:solidFill>
              </a:rPr>
              <a:t> . История создания поэмы </a:t>
            </a:r>
            <a:r>
              <a:rPr lang="ru-RU" b="1" dirty="0" smtClean="0">
                <a:solidFill>
                  <a:srgbClr val="00B050"/>
                </a:solidFill>
              </a:rPr>
              <a:t>« Василий Теркин</a:t>
            </a:r>
            <a:r>
              <a:rPr lang="ru-RU" dirty="0" smtClean="0">
                <a:solidFill>
                  <a:srgbClr val="00B050"/>
                </a:solidFill>
              </a:rPr>
              <a:t>»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8 </a:t>
            </a:r>
            <a:r>
              <a:rPr lang="ru-RU" dirty="0" err="1" smtClean="0">
                <a:solidFill>
                  <a:srgbClr val="00B050"/>
                </a:solidFill>
              </a:rPr>
              <a:t>кл</a:t>
            </a:r>
            <a:r>
              <a:rPr lang="ru-RU" dirty="0" smtClean="0">
                <a:solidFill>
                  <a:srgbClr val="00B050"/>
                </a:solidFill>
              </a:rPr>
              <a:t>.( учитель - </a:t>
            </a:r>
            <a:r>
              <a:rPr lang="ru-RU" dirty="0" err="1" smtClean="0">
                <a:solidFill>
                  <a:srgbClr val="00B050"/>
                </a:solidFill>
              </a:rPr>
              <a:t>Кульчикова</a:t>
            </a:r>
            <a:r>
              <a:rPr lang="ru-RU" dirty="0" smtClean="0">
                <a:solidFill>
                  <a:srgbClr val="00B050"/>
                </a:solidFill>
              </a:rPr>
              <a:t> М.Т).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Учащиеся 5-8 классов приняли самое активное участие в конкурсах стихотворений, сочинений, рассказов  на школьном. муниципальном, республиканском( </a:t>
            </a:r>
            <a:r>
              <a:rPr lang="ru-RU" dirty="0" smtClean="0">
                <a:solidFill>
                  <a:srgbClr val="FF0000"/>
                </a:solidFill>
              </a:rPr>
              <a:t>« Помню! Горжусь! », « Герой в моей семье»,  «В сердцах и книгах память поколений», «Победа»)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00B050"/>
                </a:solidFill>
              </a:rPr>
              <a:t>и всероссийском уровнях ( </a:t>
            </a:r>
            <a:r>
              <a:rPr lang="ru-RU" dirty="0" smtClean="0">
                <a:solidFill>
                  <a:srgbClr val="FF0000"/>
                </a:solidFill>
              </a:rPr>
              <a:t>акции Победы « Живая память»,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« Спасибо, деду ,за победу! »), </a:t>
            </a:r>
            <a:r>
              <a:rPr lang="ru-RU" dirty="0" smtClean="0">
                <a:solidFill>
                  <a:srgbClr val="00B050"/>
                </a:solidFill>
              </a:rPr>
              <a:t>посвященных великой дате-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75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–</a:t>
            </a:r>
            <a:r>
              <a:rPr lang="ru-RU" dirty="0" err="1" smtClean="0">
                <a:solidFill>
                  <a:srgbClr val="FF0000"/>
                </a:solidFill>
              </a:rPr>
              <a:t>летию</a:t>
            </a:r>
            <a:r>
              <a:rPr lang="ru-RU" dirty="0" smtClean="0">
                <a:solidFill>
                  <a:srgbClr val="FF0000"/>
                </a:solidFill>
              </a:rPr>
              <a:t> Победы в ВОВ</a:t>
            </a:r>
            <a:r>
              <a:rPr lang="ru-RU" dirty="0" smtClean="0">
                <a:solidFill>
                  <a:srgbClr val="00B050"/>
                </a:solidFill>
              </a:rPr>
              <a:t>. 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Все материалы выложены на страницах </a:t>
            </a:r>
            <a:r>
              <a:rPr lang="ru-RU" dirty="0" err="1" smtClean="0">
                <a:solidFill>
                  <a:srgbClr val="00B050"/>
                </a:solidFill>
              </a:rPr>
              <a:t>Инстаграм</a:t>
            </a:r>
            <a:r>
              <a:rPr lang="ru-RU" dirty="0" smtClean="0">
                <a:solidFill>
                  <a:srgbClr val="00B050"/>
                </a:solidFill>
              </a:rPr>
              <a:t>. </a:t>
            </a:r>
            <a:r>
              <a:rPr lang="ru-RU" dirty="0" err="1" smtClean="0">
                <a:solidFill>
                  <a:srgbClr val="00B050"/>
                </a:solidFill>
              </a:rPr>
              <a:t>Фейсбук</a:t>
            </a:r>
            <a:r>
              <a:rPr lang="ru-RU" dirty="0" smtClean="0">
                <a:solidFill>
                  <a:srgbClr val="00B050"/>
                </a:solidFill>
              </a:rPr>
              <a:t>. </a:t>
            </a: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74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ьяна\Desktop\Баннер\ДЛЯ стенда\IMG-20200123-WA00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8" y="65057"/>
            <a:ext cx="4049613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34592" y="116633"/>
            <a:ext cx="450556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Неделя </a:t>
            </a:r>
            <a:r>
              <a:rPr lang="ru-RU" sz="4000" b="1" i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Науки</a:t>
            </a:r>
            <a:r>
              <a:rPr lang="ru-RU" sz="2400" b="1" i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. </a:t>
            </a:r>
            <a:endParaRPr lang="ru-RU" sz="2400" b="1" i="1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 descr="C:\Users\Марьяна\Desktop\Баннер\ДЛЯ стенда\IMG-20200123-WA00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00" y="2885090"/>
            <a:ext cx="262778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Марьяна\Pictures\8 КЛАСС\IMG-20200123-WA006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18" r="9316"/>
          <a:stretch/>
        </p:blipFill>
        <p:spPr bwMode="auto">
          <a:xfrm>
            <a:off x="1763688" y="4293096"/>
            <a:ext cx="3465327" cy="243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"/>
          <a:stretch/>
        </p:blipFill>
        <p:spPr bwMode="auto">
          <a:xfrm rot="120000">
            <a:off x="5490219" y="4617133"/>
            <a:ext cx="3288719" cy="215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C:\Users\Марьяна\Pictures\8 КЛАСС\IMG-20200123-WA006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7" r="14119" b="16743"/>
          <a:stretch/>
        </p:blipFill>
        <p:spPr bwMode="auto">
          <a:xfrm>
            <a:off x="4644008" y="0"/>
            <a:ext cx="4320479" cy="263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арьяна\Desktop\Баннер\ДЛЯ стенда\IMG-20200123-WA002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t="15842" r="24328" b="20219"/>
          <a:stretch/>
        </p:blipFill>
        <p:spPr bwMode="auto">
          <a:xfrm>
            <a:off x="2115144" y="1556792"/>
            <a:ext cx="418504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арьяна\Desktop\Баннер\ДЛЯ стенда\IMG-20200123-WA007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2" t="23676" b="10594"/>
          <a:stretch/>
        </p:blipFill>
        <p:spPr bwMode="auto">
          <a:xfrm rot="120000">
            <a:off x="6167586" y="1792829"/>
            <a:ext cx="2897529" cy="257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8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604448" cy="368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altLang="ru-RU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Выводы</a:t>
            </a:r>
            <a:r>
              <a:rPr lang="ru-RU" altLang="ru-RU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  <a:endParaRPr lang="ru-RU" alt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МО работало по утверждённому плану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Велся контроль качества знаний и успеваемости 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 smtClean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Проводилась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работа по подготовке учащихся 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 ОГЭ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,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ЕГЭ.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,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ВПР, работа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с </a:t>
            </a:r>
            <a:endParaRPr lang="ru-RU" altLang="ru-RU" sz="1600" dirty="0" smtClean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одаренными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и слабоуспевающими 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учащимися,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внеклассная  работа по </a:t>
            </a:r>
            <a:endParaRPr lang="ru-RU" altLang="ru-RU" sz="1600" dirty="0" smtClean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предмету</a:t>
            </a: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Проводились контрольные срезы  по русскому языку для учащихся 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5-8,10 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классов,</a:t>
            </a: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проверка техники чтения у учащихся 5-7 </a:t>
            </a: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классов,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проверка тетрадей у </a:t>
            </a:r>
            <a:endParaRPr lang="ru-RU" altLang="ru-RU" sz="1600" dirty="0" smtClean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endParaRPr lang="ru-RU" altLang="ru-RU" sz="1600" dirty="0">
              <a:solidFill>
                <a:srgbClr val="002060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ru-RU" altLang="ru-RU" sz="1600" dirty="0" smtClean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учащихся        </a:t>
            </a:r>
            <a:r>
              <a:rPr lang="ru-RU" altLang="ru-RU" sz="1600" dirty="0">
                <a:solidFill>
                  <a:srgbClr val="00206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5-9 классов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875803"/>
            <a:ext cx="84969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Таким образом ,  методическая тема </a:t>
            </a:r>
            <a:r>
              <a:rPr lang="ru-RU" sz="1600" b="1" dirty="0" smtClean="0">
                <a:solidFill>
                  <a:srgbClr val="0070C0"/>
                </a:solidFill>
              </a:rPr>
              <a:t>« </a:t>
            </a:r>
            <a:r>
              <a:rPr lang="ru-RU" sz="1600" b="1" dirty="0">
                <a:solidFill>
                  <a:srgbClr val="0070C0"/>
                </a:solidFill>
              </a:rPr>
              <a:t>Профессиональная компетентность учителей  русского языка и литературы  </a:t>
            </a:r>
            <a:r>
              <a:rPr lang="ru-RU" sz="1600" b="1" dirty="0" smtClean="0">
                <a:solidFill>
                  <a:srgbClr val="0070C0"/>
                </a:solidFill>
              </a:rPr>
              <a:t>как </a:t>
            </a:r>
            <a:r>
              <a:rPr lang="ru-RU" sz="1600" b="1" dirty="0">
                <a:solidFill>
                  <a:srgbClr val="0070C0"/>
                </a:solidFill>
              </a:rPr>
              <a:t>основной фактор повышения </a:t>
            </a:r>
            <a:r>
              <a:rPr lang="ru-RU" sz="1600" b="1" dirty="0" smtClean="0">
                <a:solidFill>
                  <a:schemeClr val="accent1"/>
                </a:solidFill>
              </a:rPr>
              <a:t>качества образовательного процесса» </a:t>
            </a: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нашла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своё оправдание в ходе учебного процесса.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Тематика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заседаний МО отражала основные проблемные вопросы школы. Выступления основывались на практических результатах, позволяющих делать серьезные методические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обобщения. 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Рекомендации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: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Поставленные задачи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должны решаться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через совершенствование методики проведения урока, индивидуальной работы со слабоуспевающими и одаренными учащимися, 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к  </a:t>
            </a:r>
            <a:r>
              <a:rPr lang="ru-RU" sz="1400" dirty="0" err="1" smtClean="0">
                <a:solidFill>
                  <a:schemeClr val="accent5">
                    <a:lumMod val="50000"/>
                  </a:schemeClr>
                </a:solidFill>
              </a:rPr>
              <a:t>оррекцию</a:t>
            </a:r>
            <a:r>
              <a:rPr lang="ru-RU" sz="1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знаний учащихся на основе диагностической деятельности учителей, а также ознакомление учителей с новой педагогической и методической литературой.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382528"/>
            <a:ext cx="8640960" cy="26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1400" dirty="0" smtClean="0"/>
              <a:t>.</a:t>
            </a:r>
            <a:endParaRPr lang="ru-RU" altLang="ru-RU" sz="1400" i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42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556792"/>
            <a:ext cx="734481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Преподавание ведется по учебникам, рекомендованным инструктивно-методическим письмом на 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2019- 2020 </a:t>
            </a: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учебный год. Календарные планы составлены согласно государственным программам. </a:t>
            </a:r>
          </a:p>
          <a:p>
            <a:pPr algn="just">
              <a:spcBef>
                <a:spcPct val="0"/>
              </a:spcBef>
            </a:pPr>
            <a:endParaRPr lang="ru-RU" alt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Программный материал </a:t>
            </a: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пройден за 1 полугодие  ,3 четверть и дистанционное обучение  4 четверти.</a:t>
            </a:r>
          </a:p>
          <a:p>
            <a:pPr algn="just">
              <a:spcBef>
                <a:spcPct val="0"/>
              </a:spcBef>
            </a:pPr>
            <a:r>
              <a:rPr lang="ru-RU" altLang="ru-RU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по </a:t>
            </a: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объективным причинам прослеживается уплотнение материала.</a:t>
            </a:r>
          </a:p>
          <a:p>
            <a:pPr algn="just">
              <a:spcBef>
                <a:spcPct val="0"/>
              </a:spcBef>
            </a:pP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  <a:p>
            <a:pPr algn="just">
              <a:spcBef>
                <a:spcPct val="0"/>
              </a:spcBef>
            </a:pP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Нормы контрольных и письменных работ соблюдаются.</a:t>
            </a:r>
          </a:p>
          <a:p>
            <a:pPr algn="just">
              <a:spcBef>
                <a:spcPct val="0"/>
              </a:spcBef>
            </a:pPr>
            <a:endParaRPr lang="ru-RU" altLang="ru-RU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Учебниками и учебными пособиями учащиеся обеспечены. </a:t>
            </a:r>
          </a:p>
        </p:txBody>
      </p:sp>
    </p:spTree>
    <p:extLst>
      <p:ext uri="{BB962C8B-B14F-4D97-AF65-F5344CB8AC3E}">
        <p14:creationId xmlns:p14="http://schemas.microsoft.com/office/powerpoint/2010/main" val="385971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ьяна\Desktop\для презентации\IMG_92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22" y="740167"/>
            <a:ext cx="158417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332656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  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Методические темы: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3727" y="1060868"/>
            <a:ext cx="2376265" cy="1080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«Формирование </a:t>
            </a:r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речевой культуры </a:t>
            </a:r>
            <a:r>
              <a:rPr lang="ru-RU" sz="1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16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средство развития школьника»</a:t>
            </a:r>
            <a:endParaRPr lang="ru-RU" sz="16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Марьяна\Desktop\для презентации\IMG_94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794321"/>
            <a:ext cx="1368152" cy="227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43772" y="1515563"/>
            <a:ext cx="2632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«Формирование </a:t>
            </a:r>
            <a:r>
              <a:rPr lang="ru-RU" sz="1400" b="1" dirty="0">
                <a:solidFill>
                  <a:srgbClr val="7030A0"/>
                </a:solidFill>
                <a:latin typeface="Times New Roman"/>
                <a:ea typeface="Times New Roman"/>
              </a:rPr>
              <a:t>универсальных учебных действий  на  уроках  русского  языка» </a:t>
            </a:r>
            <a:endParaRPr lang="ru-RU" sz="1400" dirty="0"/>
          </a:p>
        </p:txBody>
      </p:sp>
      <p:pic>
        <p:nvPicPr>
          <p:cNvPr id="8" name="Picture 2" descr="C:\Users\Марьяна\Desktop\для презентации\IMG-20171005-WA00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01" y="2492896"/>
            <a:ext cx="1593998" cy="242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83099" y="3013646"/>
            <a:ext cx="5121349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/>
                <a:ea typeface="Times New Roman"/>
              </a:rPr>
              <a:t> </a:t>
            </a:r>
            <a:r>
              <a:rPr lang="ru-RU" sz="1400" b="1" dirty="0">
                <a:solidFill>
                  <a:srgbClr val="7030A0"/>
                </a:solidFill>
                <a:latin typeface="Times New Roman"/>
                <a:ea typeface="Times New Roman"/>
              </a:rPr>
              <a:t>«Игровые ситуации на уроках     русского языка и литературы как средство повышения      интереса учащихся к предмету» </a:t>
            </a:r>
            <a:endParaRPr lang="ru-RU" sz="1400" dirty="0"/>
          </a:p>
        </p:txBody>
      </p:sp>
      <p:pic>
        <p:nvPicPr>
          <p:cNvPr id="10" name="Picture 2" descr="C:\Users\Марьяна\Desktop\для презентации\IMG-20171005-WA0071 —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791" y="3881653"/>
            <a:ext cx="1651273" cy="242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48064" y="4149081"/>
            <a:ext cx="352839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«Применение </a:t>
            </a:r>
            <a:r>
              <a:rPr lang="ru-RU" sz="1400" b="1" dirty="0">
                <a:solidFill>
                  <a:srgbClr val="7030A0"/>
                </a:solidFill>
                <a:latin typeface="Times New Roman"/>
                <a:ea typeface="Times New Roman"/>
              </a:rPr>
              <a:t>инновационных образовательных технологий в преподавании русского языка и литературы  в условиях перехода на  ФГОС»</a:t>
            </a:r>
          </a:p>
        </p:txBody>
      </p:sp>
    </p:spTree>
    <p:extLst>
      <p:ext uri="{BB962C8B-B14F-4D97-AF65-F5344CB8AC3E}">
        <p14:creationId xmlns:p14="http://schemas.microsoft.com/office/powerpoint/2010/main" val="263372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b="1" dirty="0">
                <a:solidFill>
                  <a:srgbClr val="7030A0"/>
                </a:solidFill>
                <a:latin typeface="Comic Sans MS" pitchFamily="66" charset="0"/>
              </a:rPr>
              <a:t>МО работало по утвержденному плану. Было проведено  </a:t>
            </a:r>
            <a:r>
              <a:rPr lang="ru-RU" altLang="ru-RU" b="1" dirty="0" smtClean="0">
                <a:solidFill>
                  <a:srgbClr val="7030A0"/>
                </a:solidFill>
                <a:latin typeface="Comic Sans MS" pitchFamily="66" charset="0"/>
              </a:rPr>
              <a:t>6 заседаний </a:t>
            </a:r>
            <a:r>
              <a:rPr lang="ru-RU" altLang="ru-RU" b="1" dirty="0">
                <a:solidFill>
                  <a:srgbClr val="7030A0"/>
                </a:solidFill>
                <a:latin typeface="Comic Sans MS" pitchFamily="66" charset="0"/>
              </a:rPr>
              <a:t>, на которых рассматривались следующие вопросы</a:t>
            </a:r>
            <a:r>
              <a:rPr lang="ru-RU" altLang="ru-RU" b="1" dirty="0" smtClean="0">
                <a:solidFill>
                  <a:srgbClr val="7030A0"/>
                </a:solidFill>
                <a:latin typeface="Comic Sans MS" pitchFamily="66" charset="0"/>
              </a:rPr>
              <a:t>:</a:t>
            </a:r>
            <a:endParaRPr lang="ru-RU" altLang="ru-RU" b="1" dirty="0">
              <a:solidFill>
                <a:srgbClr val="7030A0"/>
              </a:solidFill>
              <a:latin typeface="Comic Sans MS" pitchFamily="66" charset="0"/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b="1" dirty="0">
                <a:solidFill>
                  <a:srgbClr val="7030A0"/>
                </a:solidFill>
                <a:latin typeface="Comic Sans MS" pitchFamily="66" charset="0"/>
              </a:rPr>
              <a:t>  </a:t>
            </a:r>
            <a:r>
              <a:rPr lang="ru-RU" altLang="ru-RU" b="1" dirty="0">
                <a:solidFill>
                  <a:srgbClr val="0070C0"/>
                </a:solidFill>
                <a:latin typeface="Comic Sans MS" pitchFamily="66" charset="0"/>
              </a:rPr>
              <a:t>*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Утверждение плана работы МО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 Утверждение календарных планов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Знакомство с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инструктивно-методическим письмом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на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2019- 2020учебный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год 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* Подготовка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учащихся, анализ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итогов школьной и районной олимпиад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Работа с одарёнными и слабоуспевающими учащимся 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Анализ контрольных срезов за </a:t>
            </a:r>
            <a:r>
              <a:rPr lang="en-US" altLang="ru-RU" dirty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-</a:t>
            </a:r>
            <a:r>
              <a:rPr lang="en-US" altLang="ru-RU" dirty="0" smtClean="0">
                <a:solidFill>
                  <a:srgbClr val="0070C0"/>
                </a:solidFill>
                <a:latin typeface="Comic Sans MS" pitchFamily="66" charset="0"/>
              </a:rPr>
              <a:t>III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четверти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в 5-8,10 классах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Анализ техники чтения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за </a:t>
            </a:r>
            <a:r>
              <a:rPr lang="en-US" altLang="ru-RU" dirty="0" smtClean="0">
                <a:solidFill>
                  <a:srgbClr val="0070C0"/>
                </a:solidFill>
                <a:latin typeface="Comic Sans MS" pitchFamily="66" charset="0"/>
              </a:rPr>
              <a:t>I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-</a:t>
            </a:r>
            <a:r>
              <a:rPr lang="en-US" altLang="ru-RU" dirty="0">
                <a:solidFill>
                  <a:srgbClr val="0070C0"/>
                </a:solidFill>
                <a:latin typeface="Comic Sans MS" pitchFamily="66" charset="0"/>
              </a:rPr>
              <a:t>III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четверти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в 5-7 классах</a:t>
            </a:r>
            <a:endParaRPr lang="ru-RU" altLang="ru-RU" dirty="0">
              <a:solidFill>
                <a:srgbClr val="0070C0"/>
              </a:solidFill>
              <a:latin typeface="Comic Sans MS" pitchFamily="66" charset="0"/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 * Состояние тетрадей по русскому языку 5 -8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классов.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Подготовка к сочинению по литературе. Методические рекомендации по проверке итогового сочинения.</a:t>
            </a: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b="1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Comic Sans MS" pitchFamily="66" charset="0"/>
              </a:rPr>
              <a:t>* Общая </a:t>
            </a:r>
            <a:r>
              <a:rPr lang="ru-RU" altLang="ru-RU" dirty="0" smtClean="0">
                <a:solidFill>
                  <a:srgbClr val="0070C0"/>
                </a:solidFill>
                <a:latin typeface="Comic Sans MS" pitchFamily="66" charset="0"/>
              </a:rPr>
              <a:t>структура экзаменационной работы по русскому языку в 9 классе, критерии оценивания.</a:t>
            </a:r>
            <a:r>
              <a:rPr lang="ru-RU" dirty="0">
                <a:solidFill>
                  <a:srgbClr val="00206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ru-RU" dirty="0" smtClean="0">
              <a:solidFill>
                <a:srgbClr val="002060"/>
              </a:solidFill>
              <a:latin typeface="Verdana"/>
              <a:ea typeface="Times New Roman"/>
              <a:cs typeface="Times New Roman"/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Comic Sans MS" pitchFamily="66" charset="0"/>
              </a:rPr>
              <a:t>*</a:t>
            </a:r>
            <a:r>
              <a:rPr lang="ru-RU" sz="1600" dirty="0" smtClean="0">
                <a:solidFill>
                  <a:srgbClr val="002060"/>
                </a:solidFill>
              </a:rPr>
              <a:t>  </a:t>
            </a:r>
            <a:r>
              <a:rPr lang="ru-RU" dirty="0" smtClean="0">
                <a:solidFill>
                  <a:srgbClr val="0070C0"/>
                </a:solidFill>
              </a:rPr>
              <a:t>Представление </a:t>
            </a:r>
            <a:r>
              <a:rPr lang="ru-RU" dirty="0">
                <a:solidFill>
                  <a:srgbClr val="0070C0"/>
                </a:solidFill>
              </a:rPr>
              <a:t>системы работы по подготовке к </a:t>
            </a:r>
            <a:r>
              <a:rPr lang="ru-RU" dirty="0" smtClean="0">
                <a:solidFill>
                  <a:srgbClr val="0070C0"/>
                </a:solidFill>
              </a:rPr>
              <a:t>ВПР.</a:t>
            </a:r>
            <a:r>
              <a:rPr lang="ru-RU" dirty="0">
                <a:solidFill>
                  <a:srgbClr val="00206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</a:t>
            </a:r>
            <a:r>
              <a:rPr lang="ru-RU" dirty="0" smtClean="0">
                <a:solidFill>
                  <a:srgbClr val="0070C0"/>
                </a:solidFill>
              </a:rPr>
              <a:t>Проведение </a:t>
            </a:r>
            <a:r>
              <a:rPr lang="ru-RU" dirty="0">
                <a:solidFill>
                  <a:srgbClr val="0070C0"/>
                </a:solidFill>
              </a:rPr>
              <a:t>школьного конкурса </a:t>
            </a:r>
            <a:r>
              <a:rPr lang="ru-RU" dirty="0">
                <a:solidFill>
                  <a:srgbClr val="FF0000"/>
                </a:solidFill>
              </a:rPr>
              <a:t>«Живая классика</a:t>
            </a:r>
            <a:r>
              <a:rPr lang="ru-RU" dirty="0" smtClean="0">
                <a:solidFill>
                  <a:srgbClr val="FF0000"/>
                </a:solidFill>
              </a:rPr>
              <a:t>».</a:t>
            </a:r>
            <a:endParaRPr lang="ru-RU" dirty="0">
              <a:solidFill>
                <a:srgbClr val="FF0000"/>
              </a:solidFill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endParaRPr lang="ru-RU" dirty="0">
              <a:solidFill>
                <a:srgbClr val="0070C0"/>
              </a:solidFill>
              <a:latin typeface="Calibri"/>
              <a:ea typeface="Calibri"/>
              <a:cs typeface="Times New Roman"/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endParaRPr lang="ru-RU" altLang="ru-RU" b="1" dirty="0">
              <a:solidFill>
                <a:srgbClr val="0070C0"/>
              </a:solidFill>
              <a:latin typeface="Comic Sans MS" pitchFamily="66" charset="0"/>
            </a:endParaRPr>
          </a:p>
          <a:p>
            <a:pPr algn="just"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Comic Sans MS" pitchFamily="66" charset="0"/>
              </a:rPr>
              <a:t>  </a:t>
            </a:r>
            <a:endParaRPr lang="ru-RU" alt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978896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</a:rPr>
              <a:t>                                         </a:t>
            </a:r>
            <a:endParaRPr lang="ru-RU" b="1" dirty="0">
              <a:solidFill>
                <a:srgbClr val="0070C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23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611560" y="309719"/>
            <a:ext cx="7992888" cy="57246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Заседание № 1                                           17.09.2019г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Тема: 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Планирование и организация методической работы учителей русского языка и литературы на 2019– 2020 учебный год».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Цель: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  Обсудить план работы МО на 2019 – 2020 учебный год, основные направления работы.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Повестка: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1.Анализ работы ШМО за 2018-2019учебный год.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Утверждение плана работы ШМО на  2019 – 2020 учебный год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Утверждение учебных рабочих программ по предметам.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Изучение нормативных  документов  по внедрению ФГОС.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4. Стартовый контроль по русскому языку в 5-8, 10,9, 11 классах.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5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 Подготовка и проведение школьного этапа ВОШ</a:t>
            </a:r>
            <a:r>
              <a:rPr lang="ru-RU" b="1" dirty="0" smtClean="0"/>
              <a:t>. </a:t>
            </a:r>
            <a:r>
              <a:rPr lang="ru-RU" dirty="0"/>
              <a:t>	</a:t>
            </a:r>
          </a:p>
          <a:p>
            <a:r>
              <a:rPr lang="ru-RU" dirty="0">
                <a:solidFill>
                  <a:srgbClr val="0070C0"/>
                </a:solidFill>
              </a:rPr>
              <a:t>6</a:t>
            </a:r>
            <a:r>
              <a:rPr lang="ru-RU" dirty="0" smtClean="0">
                <a:solidFill>
                  <a:srgbClr val="0070C0"/>
                </a:solidFill>
              </a:rPr>
              <a:t>.Рассмотрение </a:t>
            </a:r>
            <a:r>
              <a:rPr lang="ru-RU" dirty="0">
                <a:solidFill>
                  <a:srgbClr val="0070C0"/>
                </a:solidFill>
              </a:rPr>
              <a:t>планов индивидуальной работы учителей русского языка и литературы с одаренными и слабоуспевающими обучающимися 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7.Обсуждение </a:t>
            </a:r>
            <a:r>
              <a:rPr lang="ru-RU" dirty="0">
                <a:solidFill>
                  <a:srgbClr val="0070C0"/>
                </a:solidFill>
              </a:rPr>
              <a:t>выбора учителями методических тем по самообразованию</a:t>
            </a:r>
            <a:r>
              <a:rPr lang="ru-RU" sz="2000" dirty="0">
                <a:solidFill>
                  <a:srgbClr val="0070C0"/>
                </a:solidFill>
              </a:rPr>
              <a:t>.</a:t>
            </a:r>
            <a:r>
              <a:rPr lang="ru-RU" sz="2000" dirty="0"/>
              <a:t>	</a:t>
            </a:r>
            <a:r>
              <a:rPr lang="ru-RU" sz="2000" dirty="0" smtClean="0"/>
              <a:t>. </a:t>
            </a:r>
            <a:endParaRPr lang="ru-RU" sz="2000" dirty="0"/>
          </a:p>
          <a:p>
            <a:r>
              <a:rPr lang="ru-RU" sz="2000" dirty="0"/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08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39552" y="537072"/>
            <a:ext cx="8208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Протокол олимпиады по русскому яз. (школьный этап)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23628" y="3645024"/>
            <a:ext cx="6516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708921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Протокол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олимпиады по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литературе (школьный этап)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458624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</a:t>
            </a:r>
            <a:r>
              <a:rPr lang="ru-RU" dirty="0" smtClean="0">
                <a:solidFill>
                  <a:srgbClr val="002060"/>
                </a:solidFill>
              </a:rPr>
              <a:t>Общее </a:t>
            </a:r>
            <a:r>
              <a:rPr lang="ru-RU" dirty="0">
                <a:solidFill>
                  <a:srgbClr val="002060"/>
                </a:solidFill>
              </a:rPr>
              <a:t>число участников –</a:t>
            </a:r>
            <a:r>
              <a:rPr lang="ru-RU" dirty="0" smtClean="0">
                <a:solidFill>
                  <a:srgbClr val="002060"/>
                </a:solidFill>
              </a:rPr>
              <a:t>16чел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</a:t>
            </a:r>
            <a:r>
              <a:rPr lang="ru-RU" dirty="0" smtClean="0">
                <a:solidFill>
                  <a:srgbClr val="002060"/>
                </a:solidFill>
              </a:rPr>
              <a:t>Результаты :  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</a:t>
            </a:r>
          </a:p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 Призёры</a:t>
            </a:r>
            <a:r>
              <a:rPr lang="ru-RU" dirty="0" smtClean="0"/>
              <a:t>:.</a:t>
            </a:r>
            <a:r>
              <a:rPr lang="ru-RU" dirty="0"/>
              <a:t> </a:t>
            </a:r>
            <a:r>
              <a:rPr lang="ru-RU" dirty="0" err="1">
                <a:solidFill>
                  <a:srgbClr val="0070C0"/>
                </a:solidFill>
              </a:rPr>
              <a:t>Эдильбаева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Дженнет 6б </a:t>
            </a:r>
            <a:r>
              <a:rPr lang="ru-RU" dirty="0" err="1" smtClean="0">
                <a:solidFill>
                  <a:srgbClr val="0070C0"/>
                </a:solidFill>
              </a:rPr>
              <a:t>кл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</a:t>
            </a:r>
            <a:r>
              <a:rPr lang="ru-RU" dirty="0" err="1" smtClean="0">
                <a:solidFill>
                  <a:srgbClr val="0070C0"/>
                </a:solidFill>
              </a:rPr>
              <a:t>Карагулова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Румия</a:t>
            </a:r>
            <a:r>
              <a:rPr lang="ru-RU" dirty="0">
                <a:solidFill>
                  <a:srgbClr val="0070C0"/>
                </a:solidFill>
              </a:rPr>
              <a:t>  </a:t>
            </a:r>
            <a:r>
              <a:rPr lang="ru-RU" dirty="0" smtClean="0">
                <a:solidFill>
                  <a:srgbClr val="0070C0"/>
                </a:solidFill>
              </a:rPr>
              <a:t>7 </a:t>
            </a:r>
            <a:r>
              <a:rPr lang="ru-RU" dirty="0" err="1" smtClean="0">
                <a:solidFill>
                  <a:srgbClr val="0070C0"/>
                </a:solidFill>
              </a:rPr>
              <a:t>кл</a:t>
            </a:r>
            <a:r>
              <a:rPr lang="ru-RU" dirty="0" smtClean="0">
                <a:solidFill>
                  <a:srgbClr val="0070C0"/>
                </a:solidFill>
              </a:rPr>
              <a:t>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                        </a:t>
            </a:r>
            <a:r>
              <a:rPr lang="ru-RU" dirty="0" err="1" smtClean="0">
                <a:solidFill>
                  <a:srgbClr val="0070C0"/>
                </a:solidFill>
              </a:rPr>
              <a:t>Кокурова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>
                <a:solidFill>
                  <a:srgbClr val="0070C0"/>
                </a:solidFill>
              </a:rPr>
              <a:t>Амина 8</a:t>
            </a:r>
            <a:r>
              <a:rPr lang="ru-RU" dirty="0" smtClean="0">
                <a:solidFill>
                  <a:srgbClr val="0070C0"/>
                </a:solidFill>
              </a:rPr>
              <a:t>кл ,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                        </a:t>
            </a:r>
            <a:r>
              <a:rPr lang="ru-RU" dirty="0">
                <a:solidFill>
                  <a:srgbClr val="0070C0"/>
                </a:solidFill>
              </a:rPr>
              <a:t>Рамазанова </a:t>
            </a:r>
            <a:r>
              <a:rPr lang="ru-RU" dirty="0" err="1" smtClean="0">
                <a:solidFill>
                  <a:srgbClr val="0070C0"/>
                </a:solidFill>
              </a:rPr>
              <a:t>Минат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11 </a:t>
            </a:r>
            <a:r>
              <a:rPr lang="ru-RU" dirty="0" err="1" smtClean="0">
                <a:solidFill>
                  <a:srgbClr val="0070C0"/>
                </a:solidFill>
              </a:rPr>
              <a:t>кл</a:t>
            </a:r>
            <a:r>
              <a:rPr lang="ru-RU" dirty="0">
                <a:solidFill>
                  <a:srgbClr val="0070C0"/>
                </a:solidFill>
              </a:rPr>
              <a:t>.</a:t>
            </a:r>
            <a:r>
              <a:rPr lang="ru-RU" dirty="0" smtClean="0">
                <a:solidFill>
                  <a:srgbClr val="0070C0"/>
                </a:solidFill>
              </a:rPr>
              <a:t>  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183402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Общее </a:t>
            </a:r>
            <a:r>
              <a:rPr lang="ru-RU" dirty="0">
                <a:solidFill>
                  <a:srgbClr val="002060"/>
                </a:solidFill>
              </a:rPr>
              <a:t>число участников </a:t>
            </a:r>
            <a:r>
              <a:rPr lang="ru-RU" dirty="0" smtClean="0">
                <a:solidFill>
                  <a:srgbClr val="002060"/>
                </a:solidFill>
              </a:rPr>
              <a:t>–21чел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552734"/>
            <a:ext cx="5169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Результаты :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922066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Призер: </a:t>
            </a:r>
            <a:r>
              <a:rPr lang="ru-RU" dirty="0" smtClean="0">
                <a:solidFill>
                  <a:srgbClr val="002060"/>
                </a:solidFill>
              </a:rPr>
              <a:t>Юнусова </a:t>
            </a:r>
            <a:r>
              <a:rPr lang="ru-RU" dirty="0" err="1">
                <a:solidFill>
                  <a:srgbClr val="002060"/>
                </a:solidFill>
              </a:rPr>
              <a:t>Гульзара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(8 </a:t>
            </a:r>
            <a:r>
              <a:rPr lang="ru-RU" dirty="0" err="1">
                <a:solidFill>
                  <a:srgbClr val="002060"/>
                </a:solidFill>
              </a:rPr>
              <a:t>кл</a:t>
            </a:r>
            <a:r>
              <a:rPr lang="ru-RU" dirty="0" smtClean="0">
                <a:solidFill>
                  <a:srgbClr val="002060"/>
                </a:solidFill>
              </a:rPr>
              <a:t>)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09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759113"/>
              </p:ext>
            </p:extLst>
          </p:nvPr>
        </p:nvGraphicFramePr>
        <p:xfrm>
          <a:off x="395536" y="3933056"/>
          <a:ext cx="8280920" cy="13459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1198"/>
                <a:gridCol w="695138"/>
                <a:gridCol w="975201"/>
                <a:gridCol w="944105"/>
                <a:gridCol w="1452469"/>
                <a:gridCol w="1597717"/>
                <a:gridCol w="1453084"/>
                <a:gridCol w="72008"/>
              </a:tblGrid>
              <a:tr h="623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Юнусова </a:t>
                      </a:r>
                      <a:r>
                        <a:rPr lang="ru-RU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Гульзара</a:t>
                      </a:r>
                      <a:r>
                        <a:rPr lang="ru-RU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Алимхановна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</a:rPr>
                        <a:t>Класс</a:t>
                      </a:r>
                      <a:r>
                        <a:rPr lang="ru-RU" sz="1150" baseline="0" dirty="0" smtClean="0">
                          <a:effectLst/>
                        </a:rPr>
                        <a:t> </a:t>
                      </a:r>
                      <a:r>
                        <a:rPr lang="ru-RU" sz="1150" dirty="0" smtClean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</a:rPr>
                        <a:t>Баллы 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участник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Ногайский район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</a:rPr>
                        <a:t>МКОУ «Кунбатарская СОШ»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Русский язык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</a:tr>
              <a:tr h="695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b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404665"/>
            <a:ext cx="8496944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sz="1600" b="1" dirty="0">
                <a:solidFill>
                  <a:srgbClr val="FF0000"/>
                </a:solidFill>
              </a:rPr>
              <a:t>По результатам олимпиад можно сделать следующий вывод:</a:t>
            </a:r>
          </a:p>
          <a:p>
            <a:pPr lvl="0"/>
            <a:endParaRPr lang="ru-RU" sz="1400" dirty="0" smtClean="0">
              <a:solidFill>
                <a:srgbClr val="002060"/>
              </a:solidFill>
            </a:endParaRPr>
          </a:p>
          <a:p>
            <a:pPr lvl="0"/>
            <a:r>
              <a:rPr lang="ru-RU" sz="1400" dirty="0" smtClean="0">
                <a:solidFill>
                  <a:srgbClr val="002060"/>
                </a:solidFill>
              </a:rPr>
              <a:t>1.В </a:t>
            </a:r>
            <a:r>
              <a:rPr lang="ru-RU" sz="1400" dirty="0">
                <a:solidFill>
                  <a:srgbClr val="002060"/>
                </a:solidFill>
              </a:rPr>
              <a:t>олимпиадах приняли участие одни и те же ученики, что объясняется малочисленностью учащихся в школе.</a:t>
            </a:r>
          </a:p>
          <a:p>
            <a:pPr lvl="0"/>
            <a:r>
              <a:rPr lang="ru-RU" sz="1400" dirty="0">
                <a:solidFill>
                  <a:srgbClr val="002060"/>
                </a:solidFill>
              </a:rPr>
              <a:t>2.Творческие задания вызывают почти у всех учащихся особые трудности.</a:t>
            </a:r>
          </a:p>
          <a:p>
            <a:pPr lvl="0"/>
            <a:r>
              <a:rPr lang="ru-RU" sz="1400" dirty="0">
                <a:solidFill>
                  <a:srgbClr val="002060"/>
                </a:solidFill>
              </a:rPr>
              <a:t>3.Учащиеся мало работают со словарями.</a:t>
            </a:r>
          </a:p>
          <a:p>
            <a:r>
              <a:rPr lang="ru-RU" sz="1400" dirty="0">
                <a:solidFill>
                  <a:srgbClr val="002060"/>
                </a:solidFill>
              </a:rPr>
              <a:t>4.Проводить систематическую работу по подготовке к олимпиадам на    уроке через задания олимпиадного уровня. </a:t>
            </a:r>
          </a:p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5.Особого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внимания требует подготовка по литературе, где заинтересованность должны проявлять прежде всего сами учителя, используя самые разные формы работы с одаренными детьми. 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dirty="0">
                <a:solidFill>
                  <a:srgbClr val="002060"/>
                </a:solidFill>
              </a:rPr>
              <a:t>6</a:t>
            </a:r>
            <a:r>
              <a:rPr lang="ru-RU" sz="1400" dirty="0" smtClean="0">
                <a:solidFill>
                  <a:srgbClr val="002060"/>
                </a:solidFill>
              </a:rPr>
              <a:t>.Организовать </a:t>
            </a:r>
            <a:r>
              <a:rPr lang="ru-RU" sz="1400" dirty="0">
                <a:solidFill>
                  <a:srgbClr val="002060"/>
                </a:solidFill>
              </a:rPr>
              <a:t>подготовку участников муниципального этапа 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7.Классным </a:t>
            </a:r>
            <a:r>
              <a:rPr lang="ru-RU" sz="1400" dirty="0">
                <a:solidFill>
                  <a:srgbClr val="002060"/>
                </a:solidFill>
              </a:rPr>
              <a:t>руководителям проанализировать участие учеников класса в школьном этапе олимпиад не только по параметру активности, но и по результативности.</a:t>
            </a: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dirty="0" smtClean="0">
                <a:solidFill>
                  <a:srgbClr val="0070C0"/>
                </a:solidFill>
              </a:rPr>
              <a:t>        Данные </a:t>
            </a:r>
            <a:r>
              <a:rPr lang="ru-RU" b="1" dirty="0">
                <a:solidFill>
                  <a:srgbClr val="0070C0"/>
                </a:solidFill>
              </a:rPr>
              <a:t>по муниципальной  олимпиаде по русскому языку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81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4">
      <a:majorFont>
        <a:latin typeface="AnastasiaScript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3784</TotalTime>
  <Words>1982</Words>
  <Application>Microsoft Office PowerPoint</Application>
  <PresentationFormat>Экран (4:3)</PresentationFormat>
  <Paragraphs>621</Paragraphs>
  <Slides>33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Школьная пора</dc:title>
  <dc:creator>777</dc:creator>
  <cp:lastModifiedBy>Марьяна</cp:lastModifiedBy>
  <cp:revision>444</cp:revision>
  <dcterms:created xsi:type="dcterms:W3CDTF">2013-07-12T18:31:21Z</dcterms:created>
  <dcterms:modified xsi:type="dcterms:W3CDTF">2020-05-31T11:40:53Z</dcterms:modified>
</cp:coreProperties>
</file>